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2"/>
  </p:notesMasterIdLst>
  <p:sldIdLst>
    <p:sldId id="256" r:id="rId2"/>
    <p:sldId id="265" r:id="rId3"/>
    <p:sldId id="266" r:id="rId4"/>
    <p:sldId id="267" r:id="rId5"/>
    <p:sldId id="268" r:id="rId6"/>
    <p:sldId id="269" r:id="rId7"/>
    <p:sldId id="257" r:id="rId8"/>
    <p:sldId id="335" r:id="rId9"/>
    <p:sldId id="334" r:id="rId10"/>
    <p:sldId id="258" r:id="rId11"/>
    <p:sldId id="270" r:id="rId12"/>
    <p:sldId id="259" r:id="rId13"/>
    <p:sldId id="260" r:id="rId14"/>
    <p:sldId id="261" r:id="rId15"/>
    <p:sldId id="262" r:id="rId16"/>
    <p:sldId id="263" r:id="rId17"/>
    <p:sldId id="336" r:id="rId18"/>
    <p:sldId id="326" r:id="rId19"/>
    <p:sldId id="327" r:id="rId20"/>
    <p:sldId id="328" r:id="rId21"/>
    <p:sldId id="329" r:id="rId22"/>
    <p:sldId id="330" r:id="rId23"/>
    <p:sldId id="331" r:id="rId24"/>
    <p:sldId id="332" r:id="rId25"/>
    <p:sldId id="333" r:id="rId26"/>
    <p:sldId id="290" r:id="rId27"/>
    <p:sldId id="291" r:id="rId28"/>
    <p:sldId id="292" r:id="rId29"/>
    <p:sldId id="293" r:id="rId30"/>
    <p:sldId id="294" r:id="rId31"/>
  </p:sldIdLst>
  <p:sldSz cx="14630400" cy="8229600"/>
  <p:notesSz cx="8229600" cy="14630400"/>
  <p:embeddedFontLst>
    <p:embeddedFont>
      <p:font typeface="Open Sans" panose="020B0606030504020204" pitchFamily="34" charset="0"/>
      <p:regular r:id="rId33"/>
      <p:bold r:id="rId34"/>
      <p:italic r:id="rId35"/>
      <p:boldItalic r:id="rId36"/>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5235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1c1ea4dbe4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31c1ea4dbe4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31c1ea4dbe4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31c1ea4dbe4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31c1ea4dbe4_0_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31c1ea4dbe4_0_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1c1ea4dbe4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31c1ea4dbe4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31c1ea4dbe4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31c1ea4dbe4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31c1ea4dbe4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31c1ea4dbe4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1c1ea4dbe4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31c1ea4dbe4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31c1ea4dbe4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31c1ea4dbe4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31c1ea4dbe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31c1ea4dbe4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1c1ea4dbe4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1c1ea4dbe4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7F17E-7421-BA98-1508-D47FF455C7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FAD0A6-7D5A-8853-07BE-1BD15914F1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55665E-839F-E033-B5B8-EBA596A0E0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847E9D-C1C4-8B5A-7ADC-23F46438E5EE}"/>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832360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D43A-5EAA-897B-AD0F-481304B27B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BD93E9-C0FF-A9CB-C3CC-CB4A09F2DF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CA3DDA-043A-9519-B868-1B7EB7A724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C1B002-0CC8-F2AA-973E-8586CC211305}"/>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578279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0"/>
        <p:cNvGrpSpPr/>
        <p:nvPr/>
      </p:nvGrpSpPr>
      <p:grpSpPr>
        <a:xfrm>
          <a:off x="0" y="0"/>
          <a:ext cx="0" cy="0"/>
          <a:chOff x="0" y="0"/>
          <a:chExt cx="0" cy="0"/>
        </a:xfrm>
      </p:grpSpPr>
      <p:sp>
        <p:nvSpPr>
          <p:cNvPr id="91" name="Google Shape;91;p20"/>
          <p:cNvSpPr/>
          <p:nvPr/>
        </p:nvSpPr>
        <p:spPr>
          <a:xfrm flipH="1">
            <a:off x="13898880" y="7479760"/>
            <a:ext cx="749760" cy="749760"/>
          </a:xfrm>
          <a:prstGeom prst="rtTriangle">
            <a:avLst/>
          </a:pr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92" name="Google Shape;92;p20"/>
          <p:cNvSpPr/>
          <p:nvPr/>
        </p:nvSpPr>
        <p:spPr>
          <a:xfrm rot="5400000">
            <a:off x="-160560" y="1159176"/>
            <a:ext cx="749760" cy="428640"/>
          </a:xfrm>
          <a:prstGeom prst="triangle">
            <a:avLst>
              <a:gd name="adj" fmla="val 50000"/>
            </a:avLst>
          </a:pr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93" name="Google Shape;93;p20"/>
          <p:cNvSpPr txBox="1">
            <a:spLocks noGrp="1"/>
          </p:cNvSpPr>
          <p:nvPr>
            <p:ph type="title"/>
          </p:nvPr>
        </p:nvSpPr>
        <p:spPr>
          <a:xfrm>
            <a:off x="731520" y="968960"/>
            <a:ext cx="9025440" cy="173232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94" name="Google Shape;94;p20"/>
          <p:cNvSpPr txBox="1">
            <a:spLocks noGrp="1"/>
          </p:cNvSpPr>
          <p:nvPr>
            <p:ph type="sldNum" idx="12"/>
          </p:nvPr>
        </p:nvSpPr>
        <p:spPr>
          <a:xfrm>
            <a:off x="13838440" y="7418800"/>
            <a:ext cx="731040" cy="74976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GB" smtClean="0"/>
              <a:pPr algn="r"/>
              <a:t>‹#›</a:t>
            </a:fld>
            <a:endParaRPr lang="en-GB"/>
          </a:p>
        </p:txBody>
      </p:sp>
    </p:spTree>
    <p:extLst>
      <p:ext uri="{BB962C8B-B14F-4D97-AF65-F5344CB8AC3E}">
        <p14:creationId xmlns:p14="http://schemas.microsoft.com/office/powerpoint/2010/main" val="2316724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22"/>
          <p:cNvSpPr/>
          <p:nvPr/>
        </p:nvSpPr>
        <p:spPr>
          <a:xfrm flipH="1">
            <a:off x="13898880" y="7479760"/>
            <a:ext cx="749760" cy="749760"/>
          </a:xfrm>
          <a:prstGeom prst="rtTriangle">
            <a:avLst/>
          </a:pr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02" name="Google Shape;102;p22"/>
          <p:cNvSpPr txBox="1">
            <a:spLocks noGrp="1"/>
          </p:cNvSpPr>
          <p:nvPr>
            <p:ph type="sldNum" idx="12"/>
          </p:nvPr>
        </p:nvSpPr>
        <p:spPr>
          <a:xfrm>
            <a:off x="13838440" y="7418800"/>
            <a:ext cx="731040" cy="74976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GB" smtClean="0"/>
              <a:pPr algn="r"/>
              <a:t>‹#›</a:t>
            </a:fld>
            <a:endParaRPr lang="en-GB"/>
          </a:p>
        </p:txBody>
      </p:sp>
    </p:spTree>
    <p:extLst>
      <p:ext uri="{BB962C8B-B14F-4D97-AF65-F5344CB8AC3E}">
        <p14:creationId xmlns:p14="http://schemas.microsoft.com/office/powerpoint/2010/main" val="2210856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58"/>
        <p:cNvGrpSpPr/>
        <p:nvPr/>
      </p:nvGrpSpPr>
      <p:grpSpPr>
        <a:xfrm>
          <a:off x="0" y="0"/>
          <a:ext cx="0" cy="0"/>
          <a:chOff x="0" y="0"/>
          <a:chExt cx="0" cy="0"/>
        </a:xfrm>
      </p:grpSpPr>
      <p:sp>
        <p:nvSpPr>
          <p:cNvPr id="59" name="Google Shape;59;p15"/>
          <p:cNvSpPr txBox="1">
            <a:spLocks noGrp="1"/>
          </p:cNvSpPr>
          <p:nvPr>
            <p:ph type="ctrTitle"/>
          </p:nvPr>
        </p:nvSpPr>
        <p:spPr>
          <a:xfrm>
            <a:off x="1737360" y="3249640"/>
            <a:ext cx="7482720" cy="1855680"/>
          </a:xfrm>
          <a:prstGeom prst="rect">
            <a:avLst/>
          </a:prstGeom>
        </p:spPr>
        <p:txBody>
          <a:bodyPr spcFirstLastPara="1" wrap="square" lIns="0" tIns="0" rIns="0" bIns="0" anchor="b" anchorCtr="0">
            <a:noAutofit/>
          </a:bodyPr>
          <a:lstStyle>
            <a:lvl1pPr lvl="0">
              <a:spcBef>
                <a:spcPts val="0"/>
              </a:spcBef>
              <a:spcAft>
                <a:spcPts val="0"/>
              </a:spcAft>
              <a:buSzPts val="4800"/>
              <a:buNone/>
              <a:defRPr sz="7680"/>
            </a:lvl1pPr>
            <a:lvl2pPr lvl="1">
              <a:spcBef>
                <a:spcPts val="0"/>
              </a:spcBef>
              <a:spcAft>
                <a:spcPts val="0"/>
              </a:spcAft>
              <a:buSzPts val="4800"/>
              <a:buNone/>
              <a:defRPr sz="7680"/>
            </a:lvl2pPr>
            <a:lvl3pPr lvl="2">
              <a:spcBef>
                <a:spcPts val="0"/>
              </a:spcBef>
              <a:spcAft>
                <a:spcPts val="0"/>
              </a:spcAft>
              <a:buSzPts val="4800"/>
              <a:buNone/>
              <a:defRPr sz="7680"/>
            </a:lvl3pPr>
            <a:lvl4pPr lvl="3">
              <a:spcBef>
                <a:spcPts val="0"/>
              </a:spcBef>
              <a:spcAft>
                <a:spcPts val="0"/>
              </a:spcAft>
              <a:buSzPts val="4800"/>
              <a:buNone/>
              <a:defRPr sz="7680"/>
            </a:lvl4pPr>
            <a:lvl5pPr lvl="4">
              <a:spcBef>
                <a:spcPts val="0"/>
              </a:spcBef>
              <a:spcAft>
                <a:spcPts val="0"/>
              </a:spcAft>
              <a:buSzPts val="4800"/>
              <a:buNone/>
              <a:defRPr sz="7680"/>
            </a:lvl5pPr>
            <a:lvl6pPr lvl="5">
              <a:spcBef>
                <a:spcPts val="0"/>
              </a:spcBef>
              <a:spcAft>
                <a:spcPts val="0"/>
              </a:spcAft>
              <a:buSzPts val="4800"/>
              <a:buNone/>
              <a:defRPr sz="7680"/>
            </a:lvl6pPr>
            <a:lvl7pPr lvl="6">
              <a:spcBef>
                <a:spcPts val="0"/>
              </a:spcBef>
              <a:spcAft>
                <a:spcPts val="0"/>
              </a:spcAft>
              <a:buSzPts val="4800"/>
              <a:buNone/>
              <a:defRPr sz="7680"/>
            </a:lvl7pPr>
            <a:lvl8pPr lvl="7">
              <a:spcBef>
                <a:spcPts val="0"/>
              </a:spcBef>
              <a:spcAft>
                <a:spcPts val="0"/>
              </a:spcAft>
              <a:buSzPts val="4800"/>
              <a:buNone/>
              <a:defRPr sz="7680"/>
            </a:lvl8pPr>
            <a:lvl9pPr lvl="8">
              <a:spcBef>
                <a:spcPts val="0"/>
              </a:spcBef>
              <a:spcAft>
                <a:spcPts val="0"/>
              </a:spcAft>
              <a:buSzPts val="4800"/>
              <a:buNone/>
              <a:defRPr sz="7680"/>
            </a:lvl9pPr>
          </a:lstStyle>
          <a:p>
            <a:endParaRPr/>
          </a:p>
        </p:txBody>
      </p:sp>
      <p:sp>
        <p:nvSpPr>
          <p:cNvPr id="60" name="Google Shape;60;p15"/>
          <p:cNvSpPr txBox="1">
            <a:spLocks noGrp="1"/>
          </p:cNvSpPr>
          <p:nvPr>
            <p:ph type="subTitle" idx="1"/>
          </p:nvPr>
        </p:nvSpPr>
        <p:spPr>
          <a:xfrm>
            <a:off x="1737360" y="5260362"/>
            <a:ext cx="7482720" cy="613920"/>
          </a:xfrm>
          <a:prstGeom prst="rect">
            <a:avLst/>
          </a:prstGeom>
        </p:spPr>
        <p:txBody>
          <a:bodyPr spcFirstLastPara="1" wrap="square" lIns="0" tIns="0" rIns="0" bIns="0" anchor="t" anchorCtr="0">
            <a:noAutofit/>
          </a:bodyPr>
          <a:lstStyle>
            <a:lvl1pPr lvl="0">
              <a:spcBef>
                <a:spcPts val="0"/>
              </a:spcBef>
              <a:spcAft>
                <a:spcPts val="0"/>
              </a:spcAft>
              <a:buClr>
                <a:schemeClr val="dk2"/>
              </a:buClr>
              <a:buSzPts val="1800"/>
              <a:buNone/>
              <a:defRPr>
                <a:solidFill>
                  <a:schemeClr val="dk2"/>
                </a:solidFill>
              </a:defRPr>
            </a:lvl1pPr>
            <a:lvl2pPr lvl="1">
              <a:spcBef>
                <a:spcPts val="0"/>
              </a:spcBef>
              <a:spcAft>
                <a:spcPts val="0"/>
              </a:spcAft>
              <a:buClr>
                <a:schemeClr val="dk2"/>
              </a:buClr>
              <a:buSzPts val="3000"/>
              <a:buNone/>
              <a:defRPr sz="4800">
                <a:solidFill>
                  <a:schemeClr val="dk2"/>
                </a:solidFill>
              </a:defRPr>
            </a:lvl2pPr>
            <a:lvl3pPr lvl="2">
              <a:spcBef>
                <a:spcPts val="0"/>
              </a:spcBef>
              <a:spcAft>
                <a:spcPts val="0"/>
              </a:spcAft>
              <a:buClr>
                <a:schemeClr val="dk2"/>
              </a:buClr>
              <a:buSzPts val="3000"/>
              <a:buNone/>
              <a:defRPr sz="4800">
                <a:solidFill>
                  <a:schemeClr val="dk2"/>
                </a:solidFill>
              </a:defRPr>
            </a:lvl3pPr>
            <a:lvl4pPr lvl="3">
              <a:spcBef>
                <a:spcPts val="0"/>
              </a:spcBef>
              <a:spcAft>
                <a:spcPts val="0"/>
              </a:spcAft>
              <a:buClr>
                <a:schemeClr val="dk2"/>
              </a:buClr>
              <a:buSzPts val="3000"/>
              <a:buNone/>
              <a:defRPr sz="4800">
                <a:solidFill>
                  <a:schemeClr val="dk2"/>
                </a:solidFill>
              </a:defRPr>
            </a:lvl4pPr>
            <a:lvl5pPr lvl="4">
              <a:spcBef>
                <a:spcPts val="0"/>
              </a:spcBef>
              <a:spcAft>
                <a:spcPts val="0"/>
              </a:spcAft>
              <a:buClr>
                <a:schemeClr val="dk2"/>
              </a:buClr>
              <a:buSzPts val="3000"/>
              <a:buNone/>
              <a:defRPr sz="4800">
                <a:solidFill>
                  <a:schemeClr val="dk2"/>
                </a:solidFill>
              </a:defRPr>
            </a:lvl5pPr>
            <a:lvl6pPr lvl="5">
              <a:spcBef>
                <a:spcPts val="0"/>
              </a:spcBef>
              <a:spcAft>
                <a:spcPts val="0"/>
              </a:spcAft>
              <a:buClr>
                <a:schemeClr val="dk2"/>
              </a:buClr>
              <a:buSzPts val="3000"/>
              <a:buNone/>
              <a:defRPr sz="4800">
                <a:solidFill>
                  <a:schemeClr val="dk2"/>
                </a:solidFill>
              </a:defRPr>
            </a:lvl6pPr>
            <a:lvl7pPr lvl="6">
              <a:spcBef>
                <a:spcPts val="0"/>
              </a:spcBef>
              <a:spcAft>
                <a:spcPts val="0"/>
              </a:spcAft>
              <a:buClr>
                <a:schemeClr val="dk2"/>
              </a:buClr>
              <a:buSzPts val="3000"/>
              <a:buNone/>
              <a:defRPr sz="4800">
                <a:solidFill>
                  <a:schemeClr val="dk2"/>
                </a:solidFill>
              </a:defRPr>
            </a:lvl7pPr>
            <a:lvl8pPr lvl="7">
              <a:spcBef>
                <a:spcPts val="0"/>
              </a:spcBef>
              <a:spcAft>
                <a:spcPts val="0"/>
              </a:spcAft>
              <a:buClr>
                <a:schemeClr val="dk2"/>
              </a:buClr>
              <a:buSzPts val="3000"/>
              <a:buNone/>
              <a:defRPr sz="4800">
                <a:solidFill>
                  <a:schemeClr val="dk2"/>
                </a:solidFill>
              </a:defRPr>
            </a:lvl8pPr>
            <a:lvl9pPr lvl="8">
              <a:spcBef>
                <a:spcPts val="0"/>
              </a:spcBef>
              <a:spcAft>
                <a:spcPts val="0"/>
              </a:spcAft>
              <a:buClr>
                <a:schemeClr val="dk2"/>
              </a:buClr>
              <a:buSzPts val="3000"/>
              <a:buNone/>
              <a:defRPr sz="4800">
                <a:solidFill>
                  <a:schemeClr val="dk2"/>
                </a:solidFill>
              </a:defRPr>
            </a:lvl9pPr>
          </a:lstStyle>
          <a:p>
            <a:endParaRPr/>
          </a:p>
        </p:txBody>
      </p:sp>
      <p:sp>
        <p:nvSpPr>
          <p:cNvPr id="61" name="Google Shape;61;p15"/>
          <p:cNvSpPr/>
          <p:nvPr/>
        </p:nvSpPr>
        <p:spPr>
          <a:xfrm rot="5400000">
            <a:off x="-485400" y="3467048"/>
            <a:ext cx="2266080" cy="1295520"/>
          </a:xfrm>
          <a:prstGeom prst="triangle">
            <a:avLst>
              <a:gd name="adj" fmla="val 50000"/>
            </a:avLst>
          </a:pr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62" name="Google Shape;62;p15"/>
          <p:cNvSpPr txBox="1">
            <a:spLocks noGrp="1"/>
          </p:cNvSpPr>
          <p:nvPr>
            <p:ph type="sldNum" idx="12"/>
          </p:nvPr>
        </p:nvSpPr>
        <p:spPr>
          <a:xfrm>
            <a:off x="13690854" y="7599762"/>
            <a:ext cx="877920" cy="629760"/>
          </a:xfrm>
          <a:prstGeom prst="rect">
            <a:avLst/>
          </a:prstGeom>
        </p:spPr>
        <p:txBody>
          <a:bodyPr spcFirstLastPara="1" wrap="square" lIns="0" tIns="0" rIns="0" bIns="0" anchor="t" anchorCtr="0">
            <a:noAutofit/>
          </a:bodyPr>
          <a:lstStyle>
            <a:lvl1pPr lvl="0">
              <a:buNone/>
              <a:defRPr sz="2080">
                <a:solidFill>
                  <a:schemeClr val="dk1"/>
                </a:solidFill>
              </a:defRPr>
            </a:lvl1pPr>
            <a:lvl2pPr lvl="1">
              <a:buNone/>
              <a:defRPr sz="2080">
                <a:solidFill>
                  <a:schemeClr val="dk1"/>
                </a:solidFill>
              </a:defRPr>
            </a:lvl2pPr>
            <a:lvl3pPr lvl="2">
              <a:buNone/>
              <a:defRPr sz="2080">
                <a:solidFill>
                  <a:schemeClr val="dk1"/>
                </a:solidFill>
              </a:defRPr>
            </a:lvl3pPr>
            <a:lvl4pPr lvl="3">
              <a:buNone/>
              <a:defRPr sz="2080">
                <a:solidFill>
                  <a:schemeClr val="dk1"/>
                </a:solidFill>
              </a:defRPr>
            </a:lvl4pPr>
            <a:lvl5pPr lvl="4">
              <a:buNone/>
              <a:defRPr sz="2080">
                <a:solidFill>
                  <a:schemeClr val="dk1"/>
                </a:solidFill>
              </a:defRPr>
            </a:lvl5pPr>
            <a:lvl6pPr lvl="5">
              <a:buNone/>
              <a:defRPr sz="2080">
                <a:solidFill>
                  <a:schemeClr val="dk1"/>
                </a:solidFill>
              </a:defRPr>
            </a:lvl6pPr>
            <a:lvl7pPr lvl="6">
              <a:buNone/>
              <a:defRPr sz="2080">
                <a:solidFill>
                  <a:schemeClr val="dk1"/>
                </a:solidFill>
              </a:defRPr>
            </a:lvl7pPr>
            <a:lvl8pPr lvl="7">
              <a:buNone/>
              <a:defRPr sz="2080">
                <a:solidFill>
                  <a:schemeClr val="dk1"/>
                </a:solidFill>
              </a:defRPr>
            </a:lvl8pPr>
            <a:lvl9pPr lvl="8">
              <a:buNone/>
              <a:defRPr sz="2080">
                <a:solidFill>
                  <a:schemeClr val="dk1"/>
                </a:solidFill>
              </a:defRPr>
            </a:lvl9pPr>
          </a:lstStyle>
          <a:p>
            <a:pPr algn="r"/>
            <a:fld id="{00000000-1234-1234-1234-123412341234}" type="slidenum">
              <a:rPr lang="en-GB" smtClean="0"/>
              <a:pPr algn="r"/>
              <a:t>‹#›</a:t>
            </a:fld>
            <a:endParaRPr lang="en-GB"/>
          </a:p>
        </p:txBody>
      </p:sp>
    </p:spTree>
    <p:extLst>
      <p:ext uri="{BB962C8B-B14F-4D97-AF65-F5344CB8AC3E}">
        <p14:creationId xmlns:p14="http://schemas.microsoft.com/office/powerpoint/2010/main" val="2064822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89" y="410516"/>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IA et IA générative dans les médias : Révolutionner la création de </a:t>
            </a:r>
            <a:r>
              <a:rPr lang="en-US" sz="4450" b="1" dirty="0" err="1">
                <a:solidFill>
                  <a:srgbClr val="443728"/>
                </a:solidFill>
                <a:latin typeface="Crimson Pro Bold" pitchFamily="34" charset="0"/>
                <a:ea typeface="Crimson Pro Bold" pitchFamily="34" charset="-122"/>
                <a:cs typeface="Crimson Pro Bold" pitchFamily="34" charset="-120"/>
              </a:rPr>
              <a:t>contenu</a:t>
            </a:r>
            <a:endParaRPr lang="en-US" sz="4450" b="1" dirty="0">
              <a:solidFill>
                <a:srgbClr val="443728"/>
              </a:solidFill>
              <a:latin typeface="Crimson Pro Bold" pitchFamily="34" charset="0"/>
              <a:ea typeface="Crimson Pro Bold" pitchFamily="34" charset="-122"/>
              <a:cs typeface="Crimson Pro Bold" pitchFamily="34" charset="-120"/>
            </a:endParaRPr>
          </a:p>
          <a:p>
            <a:pPr marL="0" indent="0">
              <a:lnSpc>
                <a:spcPts val="5550"/>
              </a:lnSpc>
              <a:buNone/>
            </a:pPr>
            <a:r>
              <a:rPr lang="en-US" sz="2400" b="1" dirty="0">
                <a:solidFill>
                  <a:srgbClr val="443728"/>
                </a:solidFill>
                <a:latin typeface="Crimson Pro Bold" pitchFamily="34" charset="0"/>
                <a:ea typeface="Crimson Pro Bold" pitchFamily="34" charset="-122"/>
              </a:rPr>
              <a:t>From Deep Learning To Deep Confessions</a:t>
            </a:r>
          </a:p>
        </p:txBody>
      </p:sp>
      <p:sp>
        <p:nvSpPr>
          <p:cNvPr id="4" name="Text 1"/>
          <p:cNvSpPr/>
          <p:nvPr/>
        </p:nvSpPr>
        <p:spPr>
          <a:xfrm>
            <a:off x="6280190" y="4114800"/>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L'IA et l'IA générative (GenAI) transforment le paysage médiatique en automatisant les processus, en améliorant la créativité et en permettant la diffusion de contenu personnalisé. Cette présentation explore leurs applications dans le journalisme traditionnel, les médias alternatifs et les tendances émergentes.</a:t>
            </a:r>
            <a:endParaRPr lang="en-US" sz="1750" dirty="0"/>
          </a:p>
        </p:txBody>
      </p:sp>
      <p:sp>
        <p:nvSpPr>
          <p:cNvPr id="8" name="Rectangle 7">
            <a:extLst>
              <a:ext uri="{FF2B5EF4-FFF2-40B4-BE49-F238E27FC236}">
                <a16:creationId xmlns:a16="http://schemas.microsoft.com/office/drawing/2014/main" id="{DFE01C30-D6EF-540E-7A8E-DAF0953B41F9}"/>
              </a:ext>
            </a:extLst>
          </p:cNvPr>
          <p:cNvSpPr/>
          <p:nvPr/>
        </p:nvSpPr>
        <p:spPr>
          <a:xfrm>
            <a:off x="12768146"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8267" y="1042749"/>
            <a:ext cx="7698224" cy="581978"/>
          </a:xfrm>
          <a:prstGeom prst="rect">
            <a:avLst/>
          </a:prstGeom>
          <a:noFill/>
          <a:ln/>
        </p:spPr>
        <p:txBody>
          <a:bodyPr wrap="none" lIns="0" tIns="0" rIns="0" bIns="0" rtlCol="0" anchor="t"/>
          <a:lstStyle/>
          <a:p>
            <a:pPr marL="0" indent="0">
              <a:lnSpc>
                <a:spcPts val="4550"/>
              </a:lnSpc>
              <a:buNone/>
            </a:pPr>
            <a:r>
              <a:rPr lang="en-US" sz="3650" b="1" dirty="0">
                <a:solidFill>
                  <a:srgbClr val="443728"/>
                </a:solidFill>
                <a:latin typeface="Crimson Pro Bold" pitchFamily="34" charset="0"/>
                <a:ea typeface="Crimson Pro Bold" pitchFamily="34" charset="-122"/>
                <a:cs typeface="Crimson Pro Bold" pitchFamily="34" charset="-120"/>
              </a:rPr>
              <a:t>L'IA générative dans les médias créatifs</a:t>
            </a:r>
            <a:endParaRPr lang="en-US" sz="3650" dirty="0"/>
          </a:p>
        </p:txBody>
      </p:sp>
      <p:sp>
        <p:nvSpPr>
          <p:cNvPr id="4" name="Shape 1"/>
          <p:cNvSpPr/>
          <p:nvPr/>
        </p:nvSpPr>
        <p:spPr>
          <a:xfrm>
            <a:off x="6138267" y="2113478"/>
            <a:ext cx="418981" cy="418981"/>
          </a:xfrm>
          <a:prstGeom prst="roundRect">
            <a:avLst>
              <a:gd name="adj" fmla="val 18671"/>
            </a:avLst>
          </a:prstGeom>
          <a:solidFill>
            <a:srgbClr val="EBE2E0"/>
          </a:solidFill>
          <a:ln w="7620">
            <a:solidFill>
              <a:srgbClr val="D1C8C6"/>
            </a:solidFill>
            <a:prstDash val="solid"/>
          </a:ln>
        </p:spPr>
        <p:txBody>
          <a:bodyPr/>
          <a:lstStyle/>
          <a:p>
            <a:endParaRPr lang="fr-FR"/>
          </a:p>
        </p:txBody>
      </p:sp>
      <p:sp>
        <p:nvSpPr>
          <p:cNvPr id="5" name="Text 2"/>
          <p:cNvSpPr/>
          <p:nvPr/>
        </p:nvSpPr>
        <p:spPr>
          <a:xfrm>
            <a:off x="6295430" y="2183249"/>
            <a:ext cx="104537" cy="279440"/>
          </a:xfrm>
          <a:prstGeom prst="rect">
            <a:avLst/>
          </a:prstGeom>
          <a:noFill/>
          <a:ln/>
        </p:spPr>
        <p:txBody>
          <a:bodyPr wrap="none" lIns="0" tIns="0" rIns="0" bIns="0" rtlCol="0" anchor="t"/>
          <a:lstStyle/>
          <a:p>
            <a:pPr marL="0" indent="0" algn="ctr">
              <a:lnSpc>
                <a:spcPts val="2150"/>
              </a:lnSpc>
              <a:buNone/>
            </a:pPr>
            <a:r>
              <a:rPr lang="en-US" sz="2150" b="1" dirty="0">
                <a:solidFill>
                  <a:srgbClr val="443728"/>
                </a:solidFill>
                <a:latin typeface="Crimson Pro Bold" pitchFamily="34" charset="0"/>
                <a:ea typeface="Crimson Pro Bold" pitchFamily="34" charset="-122"/>
                <a:cs typeface="Crimson Pro Bold" pitchFamily="34" charset="-120"/>
              </a:rPr>
              <a:t>1</a:t>
            </a:r>
            <a:endParaRPr lang="en-US" sz="2150" dirty="0"/>
          </a:p>
        </p:txBody>
      </p:sp>
      <p:sp>
        <p:nvSpPr>
          <p:cNvPr id="6" name="Text 3"/>
          <p:cNvSpPr/>
          <p:nvPr/>
        </p:nvSpPr>
        <p:spPr>
          <a:xfrm>
            <a:off x="6743462" y="2113478"/>
            <a:ext cx="3157895" cy="290870"/>
          </a:xfrm>
          <a:prstGeom prst="rect">
            <a:avLst/>
          </a:prstGeom>
          <a:noFill/>
          <a:ln/>
        </p:spPr>
        <p:txBody>
          <a:bodyPr wrap="none" lIns="0" tIns="0" rIns="0" bIns="0" rtlCol="0" anchor="t"/>
          <a:lstStyle/>
          <a:p>
            <a:pPr marL="0" indent="0">
              <a:lnSpc>
                <a:spcPts val="2250"/>
              </a:lnSpc>
              <a:buNone/>
            </a:pPr>
            <a:r>
              <a:rPr lang="en-US" sz="1800" b="1" dirty="0">
                <a:solidFill>
                  <a:srgbClr val="443728"/>
                </a:solidFill>
                <a:latin typeface="Crimson Pro Bold" pitchFamily="34" charset="0"/>
                <a:ea typeface="Crimson Pro Bold" pitchFamily="34" charset="-122"/>
                <a:cs typeface="Crimson Pro Bold" pitchFamily="34" charset="-120"/>
              </a:rPr>
              <a:t>Création de contenu dynamique</a:t>
            </a:r>
            <a:endParaRPr lang="en-US" sz="1800" dirty="0"/>
          </a:p>
        </p:txBody>
      </p:sp>
      <p:sp>
        <p:nvSpPr>
          <p:cNvPr id="7" name="Text 4"/>
          <p:cNvSpPr/>
          <p:nvPr/>
        </p:nvSpPr>
        <p:spPr>
          <a:xfrm>
            <a:off x="6743462" y="2516029"/>
            <a:ext cx="3221831" cy="2978944"/>
          </a:xfrm>
          <a:prstGeom prst="rect">
            <a:avLst/>
          </a:prstGeom>
          <a:noFill/>
          <a:ln/>
        </p:spPr>
        <p:txBody>
          <a:bodyPr wrap="square" lIns="0" tIns="0" rIns="0" bIns="0" rtlCol="0" anchor="t"/>
          <a:lstStyle/>
          <a:p>
            <a:pPr marL="0" indent="0">
              <a:lnSpc>
                <a:spcPts val="2300"/>
              </a:lnSpc>
              <a:buNone/>
            </a:pPr>
            <a:r>
              <a:rPr lang="en-US" sz="1450" dirty="0">
                <a:solidFill>
                  <a:srgbClr val="443728"/>
                </a:solidFill>
                <a:latin typeface="Open Sans" pitchFamily="34" charset="0"/>
                <a:ea typeface="Open Sans" pitchFamily="34" charset="-122"/>
                <a:cs typeface="Open Sans" pitchFamily="34" charset="-120"/>
              </a:rPr>
              <a:t>L'IA générative élargit les possibilités de narration. Firefly d'Adobe permet aux utilisateurs de créer des vidéos à partir de prompts textuels, simplifiant la production pour les créateurs. Les outils génératifs permettent des récits dynamiques qui s'adaptent aux interactions des utilisateurs, redéfinissant l'engagement.</a:t>
            </a:r>
            <a:endParaRPr lang="en-US" sz="1450" dirty="0"/>
          </a:p>
        </p:txBody>
      </p:sp>
      <p:sp>
        <p:nvSpPr>
          <p:cNvPr id="8" name="Shape 5"/>
          <p:cNvSpPr/>
          <p:nvPr/>
        </p:nvSpPr>
        <p:spPr>
          <a:xfrm>
            <a:off x="10151507" y="2113478"/>
            <a:ext cx="418981" cy="418981"/>
          </a:xfrm>
          <a:prstGeom prst="roundRect">
            <a:avLst>
              <a:gd name="adj" fmla="val 18671"/>
            </a:avLst>
          </a:prstGeom>
          <a:solidFill>
            <a:srgbClr val="EBE2E0"/>
          </a:solidFill>
          <a:ln w="7620">
            <a:solidFill>
              <a:srgbClr val="D1C8C6"/>
            </a:solidFill>
            <a:prstDash val="solid"/>
          </a:ln>
        </p:spPr>
        <p:txBody>
          <a:bodyPr/>
          <a:lstStyle/>
          <a:p>
            <a:endParaRPr lang="fr-FR"/>
          </a:p>
        </p:txBody>
      </p:sp>
      <p:sp>
        <p:nvSpPr>
          <p:cNvPr id="9" name="Text 6"/>
          <p:cNvSpPr/>
          <p:nvPr/>
        </p:nvSpPr>
        <p:spPr>
          <a:xfrm>
            <a:off x="10289738" y="2183249"/>
            <a:ext cx="142399" cy="279440"/>
          </a:xfrm>
          <a:prstGeom prst="rect">
            <a:avLst/>
          </a:prstGeom>
          <a:noFill/>
          <a:ln/>
        </p:spPr>
        <p:txBody>
          <a:bodyPr wrap="none" lIns="0" tIns="0" rIns="0" bIns="0" rtlCol="0" anchor="t"/>
          <a:lstStyle/>
          <a:p>
            <a:pPr marL="0" indent="0" algn="ctr">
              <a:lnSpc>
                <a:spcPts val="2150"/>
              </a:lnSpc>
              <a:buNone/>
            </a:pPr>
            <a:r>
              <a:rPr lang="en-US" sz="2150" b="1" dirty="0">
                <a:solidFill>
                  <a:srgbClr val="443728"/>
                </a:solidFill>
                <a:latin typeface="Crimson Pro Bold" pitchFamily="34" charset="0"/>
                <a:ea typeface="Crimson Pro Bold" pitchFamily="34" charset="-122"/>
                <a:cs typeface="Crimson Pro Bold" pitchFamily="34" charset="-120"/>
              </a:rPr>
              <a:t>2</a:t>
            </a:r>
            <a:endParaRPr lang="en-US" sz="2150" dirty="0"/>
          </a:p>
        </p:txBody>
      </p:sp>
      <p:sp>
        <p:nvSpPr>
          <p:cNvPr id="10" name="Text 7"/>
          <p:cNvSpPr/>
          <p:nvPr/>
        </p:nvSpPr>
        <p:spPr>
          <a:xfrm>
            <a:off x="10756702" y="2113478"/>
            <a:ext cx="2328148" cy="290870"/>
          </a:xfrm>
          <a:prstGeom prst="rect">
            <a:avLst/>
          </a:prstGeom>
          <a:noFill/>
          <a:ln/>
        </p:spPr>
        <p:txBody>
          <a:bodyPr wrap="none" lIns="0" tIns="0" rIns="0" bIns="0" rtlCol="0" anchor="t"/>
          <a:lstStyle/>
          <a:p>
            <a:pPr marL="0" indent="0">
              <a:lnSpc>
                <a:spcPts val="2250"/>
              </a:lnSpc>
              <a:buNone/>
            </a:pPr>
            <a:r>
              <a:rPr lang="en-US" sz="1800" b="1" dirty="0">
                <a:solidFill>
                  <a:srgbClr val="443728"/>
                </a:solidFill>
                <a:latin typeface="Crimson Pro Bold" pitchFamily="34" charset="0"/>
                <a:ea typeface="Crimson Pro Bold" pitchFamily="34" charset="-122"/>
                <a:cs typeface="Crimson Pro Bold" pitchFamily="34" charset="-120"/>
              </a:rPr>
              <a:t>Localisation</a:t>
            </a:r>
            <a:endParaRPr lang="en-US" sz="1800" dirty="0"/>
          </a:p>
        </p:txBody>
      </p:sp>
      <p:sp>
        <p:nvSpPr>
          <p:cNvPr id="11" name="Text 8"/>
          <p:cNvSpPr/>
          <p:nvPr/>
        </p:nvSpPr>
        <p:spPr>
          <a:xfrm>
            <a:off x="10756702" y="2516029"/>
            <a:ext cx="3221831" cy="1787366"/>
          </a:xfrm>
          <a:prstGeom prst="rect">
            <a:avLst/>
          </a:prstGeom>
          <a:noFill/>
          <a:ln/>
        </p:spPr>
        <p:txBody>
          <a:bodyPr wrap="square" lIns="0" tIns="0" rIns="0" bIns="0" rtlCol="0" anchor="t"/>
          <a:lstStyle/>
          <a:p>
            <a:pPr marL="0" indent="0">
              <a:lnSpc>
                <a:spcPts val="2300"/>
              </a:lnSpc>
              <a:buNone/>
            </a:pPr>
            <a:r>
              <a:rPr lang="en-US" sz="1450" dirty="0">
                <a:solidFill>
                  <a:srgbClr val="443728"/>
                </a:solidFill>
                <a:latin typeface="Open Sans" pitchFamily="34" charset="0"/>
                <a:ea typeface="Open Sans" pitchFamily="34" charset="-122"/>
                <a:cs typeface="Open Sans" pitchFamily="34" charset="-120"/>
              </a:rPr>
              <a:t>La traduction assistée par IA démocratise l'accès à un public mondial. _Le Monde_ utilise l'IA pour traduire quotidiennement des articles français en anglais, élargissant ainsi son lectorat.</a:t>
            </a:r>
            <a:endParaRPr lang="en-US" sz="1450" dirty="0"/>
          </a:p>
        </p:txBody>
      </p:sp>
      <p:sp>
        <p:nvSpPr>
          <p:cNvPr id="12" name="Shape 9"/>
          <p:cNvSpPr/>
          <p:nvPr/>
        </p:nvSpPr>
        <p:spPr>
          <a:xfrm>
            <a:off x="6138267" y="5890617"/>
            <a:ext cx="418981" cy="418981"/>
          </a:xfrm>
          <a:prstGeom prst="roundRect">
            <a:avLst>
              <a:gd name="adj" fmla="val 18671"/>
            </a:avLst>
          </a:prstGeom>
          <a:solidFill>
            <a:srgbClr val="EBE2E0"/>
          </a:solidFill>
          <a:ln w="7620">
            <a:solidFill>
              <a:srgbClr val="D1C8C6"/>
            </a:solidFill>
            <a:prstDash val="solid"/>
          </a:ln>
        </p:spPr>
        <p:txBody>
          <a:bodyPr/>
          <a:lstStyle/>
          <a:p>
            <a:endParaRPr lang="fr-FR"/>
          </a:p>
        </p:txBody>
      </p:sp>
      <p:sp>
        <p:nvSpPr>
          <p:cNvPr id="13" name="Text 10"/>
          <p:cNvSpPr/>
          <p:nvPr/>
        </p:nvSpPr>
        <p:spPr>
          <a:xfrm>
            <a:off x="6279475" y="5960388"/>
            <a:ext cx="136446" cy="279440"/>
          </a:xfrm>
          <a:prstGeom prst="rect">
            <a:avLst/>
          </a:prstGeom>
          <a:noFill/>
          <a:ln/>
        </p:spPr>
        <p:txBody>
          <a:bodyPr wrap="none" lIns="0" tIns="0" rIns="0" bIns="0" rtlCol="0" anchor="t"/>
          <a:lstStyle/>
          <a:p>
            <a:pPr marL="0" indent="0" algn="ctr">
              <a:lnSpc>
                <a:spcPts val="2150"/>
              </a:lnSpc>
              <a:buNone/>
            </a:pPr>
            <a:r>
              <a:rPr lang="en-US" sz="2150" b="1" dirty="0">
                <a:solidFill>
                  <a:srgbClr val="443728"/>
                </a:solidFill>
                <a:latin typeface="Crimson Pro Bold" pitchFamily="34" charset="0"/>
                <a:ea typeface="Crimson Pro Bold" pitchFamily="34" charset="-122"/>
                <a:cs typeface="Crimson Pro Bold" pitchFamily="34" charset="-120"/>
              </a:rPr>
              <a:t>3</a:t>
            </a:r>
            <a:endParaRPr lang="en-US" sz="2150" dirty="0"/>
          </a:p>
        </p:txBody>
      </p:sp>
      <p:sp>
        <p:nvSpPr>
          <p:cNvPr id="14" name="Text 11"/>
          <p:cNvSpPr/>
          <p:nvPr/>
        </p:nvSpPr>
        <p:spPr>
          <a:xfrm>
            <a:off x="6743462" y="5890617"/>
            <a:ext cx="4464963" cy="290870"/>
          </a:xfrm>
          <a:prstGeom prst="rect">
            <a:avLst/>
          </a:prstGeom>
          <a:noFill/>
          <a:ln/>
        </p:spPr>
        <p:txBody>
          <a:bodyPr wrap="none" lIns="0" tIns="0" rIns="0" bIns="0" rtlCol="0" anchor="t"/>
          <a:lstStyle/>
          <a:p>
            <a:pPr marL="0" indent="0">
              <a:lnSpc>
                <a:spcPts val="2250"/>
              </a:lnSpc>
              <a:buNone/>
            </a:pPr>
            <a:r>
              <a:rPr lang="en-US" sz="1800" b="1" dirty="0">
                <a:solidFill>
                  <a:srgbClr val="443728"/>
                </a:solidFill>
                <a:latin typeface="Crimson Pro Bold" pitchFamily="34" charset="0"/>
                <a:ea typeface="Crimson Pro Bold" pitchFamily="34" charset="-122"/>
                <a:cs typeface="Crimson Pro Bold" pitchFamily="34" charset="-120"/>
              </a:rPr>
              <a:t>Personnalisation pilotée par les métadonnées</a:t>
            </a:r>
            <a:endParaRPr lang="en-US" sz="1800" dirty="0"/>
          </a:p>
        </p:txBody>
      </p:sp>
      <p:sp>
        <p:nvSpPr>
          <p:cNvPr id="15" name="Text 12"/>
          <p:cNvSpPr/>
          <p:nvPr/>
        </p:nvSpPr>
        <p:spPr>
          <a:xfrm>
            <a:off x="6743462" y="6293167"/>
            <a:ext cx="7235071" cy="893683"/>
          </a:xfrm>
          <a:prstGeom prst="rect">
            <a:avLst/>
          </a:prstGeom>
          <a:noFill/>
          <a:ln/>
        </p:spPr>
        <p:txBody>
          <a:bodyPr wrap="square" lIns="0" tIns="0" rIns="0" bIns="0" rtlCol="0" anchor="t"/>
          <a:lstStyle/>
          <a:p>
            <a:pPr marL="0" indent="0">
              <a:lnSpc>
                <a:spcPts val="2300"/>
              </a:lnSpc>
              <a:buNone/>
            </a:pPr>
            <a:r>
              <a:rPr lang="en-US" sz="1450" dirty="0">
                <a:solidFill>
                  <a:srgbClr val="443728"/>
                </a:solidFill>
                <a:latin typeface="Open Sans" pitchFamily="34" charset="0"/>
                <a:ea typeface="Open Sans" pitchFamily="34" charset="-122"/>
                <a:cs typeface="Open Sans" pitchFamily="34" charset="-120"/>
              </a:rPr>
              <a:t>L'IA générative exploite les métadonnées pour des recommandations de contenu ultra-personnalisées. Le journal suédois _Aftonbladet_ utilise des puces générées par l'IA pour mieux engager les jeunes audiences.</a:t>
            </a:r>
            <a:endParaRPr lang="en-US" sz="1450" dirty="0"/>
          </a:p>
        </p:txBody>
      </p:sp>
      <p:sp>
        <p:nvSpPr>
          <p:cNvPr id="16" name="Rectangle 15">
            <a:extLst>
              <a:ext uri="{FF2B5EF4-FFF2-40B4-BE49-F238E27FC236}">
                <a16:creationId xmlns:a16="http://schemas.microsoft.com/office/drawing/2014/main" id="{E40623D3-B4E9-B1AC-A9AB-763938A512E8}"/>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71644" y="775335"/>
            <a:ext cx="10703719" cy="689015"/>
          </a:xfrm>
          <a:prstGeom prst="rect">
            <a:avLst/>
          </a:prstGeom>
          <a:noFill/>
          <a:ln/>
        </p:spPr>
        <p:txBody>
          <a:bodyPr wrap="none" lIns="0" tIns="0" rIns="0" bIns="0" rtlCol="0" anchor="t"/>
          <a:lstStyle/>
          <a:p>
            <a:pPr marL="0" indent="0">
              <a:lnSpc>
                <a:spcPts val="5400"/>
              </a:lnSpc>
              <a:buNone/>
            </a:pPr>
            <a:r>
              <a:rPr lang="en-US" sz="4300" b="1" dirty="0">
                <a:solidFill>
                  <a:srgbClr val="443728"/>
                </a:solidFill>
                <a:latin typeface="Crimson Pro Bold" pitchFamily="34" charset="0"/>
                <a:ea typeface="Crimson Pro Bold" pitchFamily="34" charset="-122"/>
                <a:cs typeface="Crimson Pro Bold" pitchFamily="34" charset="-120"/>
              </a:rPr>
              <a:t>L'Impact de l'IA Générative sur le Journalisme</a:t>
            </a:r>
            <a:endParaRPr lang="en-US" sz="4300" dirty="0"/>
          </a:p>
        </p:txBody>
      </p:sp>
      <p:sp>
        <p:nvSpPr>
          <p:cNvPr id="3" name="Shape 1"/>
          <p:cNvSpPr/>
          <p:nvPr/>
        </p:nvSpPr>
        <p:spPr>
          <a:xfrm>
            <a:off x="771644" y="2153245"/>
            <a:ext cx="385763" cy="385763"/>
          </a:xfrm>
          <a:prstGeom prst="roundRect">
            <a:avLst>
              <a:gd name="adj" fmla="val 24007"/>
            </a:avLst>
          </a:prstGeom>
          <a:solidFill>
            <a:srgbClr val="EBE2E0"/>
          </a:solidFill>
          <a:ln w="7620">
            <a:solidFill>
              <a:srgbClr val="D1C8C6"/>
            </a:solidFill>
            <a:prstDash val="solid"/>
          </a:ln>
        </p:spPr>
        <p:txBody>
          <a:bodyPr/>
          <a:lstStyle/>
          <a:p>
            <a:endParaRPr lang="fr-FR"/>
          </a:p>
        </p:txBody>
      </p:sp>
      <p:sp>
        <p:nvSpPr>
          <p:cNvPr id="4" name="Text 2"/>
          <p:cNvSpPr/>
          <p:nvPr/>
        </p:nvSpPr>
        <p:spPr>
          <a:xfrm>
            <a:off x="1377791" y="2153245"/>
            <a:ext cx="3609261" cy="696516"/>
          </a:xfrm>
          <a:prstGeom prst="rect">
            <a:avLst/>
          </a:prstGeom>
          <a:noFill/>
          <a:ln/>
        </p:spPr>
        <p:txBody>
          <a:bodyPr wrap="square" lIns="0" tIns="0" rIns="0" bIns="0" rtlCol="0" anchor="t"/>
          <a:lstStyle/>
          <a:p>
            <a:pPr marL="0" indent="0">
              <a:lnSpc>
                <a:spcPts val="2700"/>
              </a:lnSpc>
              <a:buNone/>
            </a:pPr>
            <a:r>
              <a:rPr lang="en-US" sz="2150" b="1" dirty="0">
                <a:solidFill>
                  <a:srgbClr val="443728"/>
                </a:solidFill>
                <a:latin typeface="Crimson Pro Bold" pitchFamily="34" charset="0"/>
                <a:ea typeface="Crimson Pro Bold" pitchFamily="34" charset="-122"/>
                <a:cs typeface="Crimson Pro Bold" pitchFamily="34" charset="-120"/>
              </a:rPr>
              <a:t>Rédaction Automatisée d'Articles </a:t>
            </a:r>
            <a:r>
              <a:rPr lang="en-US" sz="2150" b="1" dirty="0">
                <a:solidFill>
                  <a:srgbClr val="000000"/>
                </a:solidFill>
                <a:latin typeface="Crimson Pro Bold" pitchFamily="34" charset="0"/>
                <a:ea typeface="Crimson Pro Bold" pitchFamily="34" charset="-122"/>
                <a:cs typeface="Crimson Pro Bold" pitchFamily="34" charset="-120"/>
              </a:rPr>
              <a:t>📝</a:t>
            </a:r>
            <a:endParaRPr lang="en-US" sz="2150" dirty="0"/>
          </a:p>
        </p:txBody>
      </p:sp>
      <p:sp>
        <p:nvSpPr>
          <p:cNvPr id="5" name="Text 3"/>
          <p:cNvSpPr/>
          <p:nvPr/>
        </p:nvSpPr>
        <p:spPr>
          <a:xfrm>
            <a:off x="1377791" y="2982039"/>
            <a:ext cx="3609261" cy="2116693"/>
          </a:xfrm>
          <a:prstGeom prst="rect">
            <a:avLst/>
          </a:prstGeom>
          <a:noFill/>
          <a:ln/>
        </p:spPr>
        <p:txBody>
          <a:bodyPr wrap="square" lIns="0" tIns="0" rIns="0" bIns="0" rtlCol="0" anchor="t"/>
          <a:lstStyle/>
          <a:p>
            <a:pPr marL="0" indent="0">
              <a:lnSpc>
                <a:spcPts val="2750"/>
              </a:lnSpc>
              <a:buNone/>
            </a:pPr>
            <a:r>
              <a:rPr lang="en-US" sz="1700" dirty="0">
                <a:solidFill>
                  <a:srgbClr val="443728"/>
                </a:solidFill>
                <a:latin typeface="Open Sans" pitchFamily="34" charset="0"/>
                <a:ea typeface="Open Sans" pitchFamily="34" charset="-122"/>
                <a:cs typeface="Open Sans" pitchFamily="34" charset="-120"/>
              </a:rPr>
              <a:t>L'IA générative permet de rédiger rapidement des articles d'actualité, des rapports financiers et des mises à jour sportives, libérant ainsi les journalistes pour des tâches plus complexes.</a:t>
            </a:r>
            <a:endParaRPr lang="en-US" sz="1700" dirty="0"/>
          </a:p>
        </p:txBody>
      </p:sp>
      <p:sp>
        <p:nvSpPr>
          <p:cNvPr id="6" name="Shape 4"/>
          <p:cNvSpPr/>
          <p:nvPr/>
        </p:nvSpPr>
        <p:spPr>
          <a:xfrm>
            <a:off x="5207437" y="2153245"/>
            <a:ext cx="385763" cy="385763"/>
          </a:xfrm>
          <a:prstGeom prst="roundRect">
            <a:avLst>
              <a:gd name="adj" fmla="val 24007"/>
            </a:avLst>
          </a:prstGeom>
          <a:solidFill>
            <a:srgbClr val="EBE2E0"/>
          </a:solidFill>
          <a:ln w="7620">
            <a:solidFill>
              <a:srgbClr val="D1C8C6"/>
            </a:solidFill>
            <a:prstDash val="solid"/>
          </a:ln>
        </p:spPr>
        <p:txBody>
          <a:bodyPr/>
          <a:lstStyle/>
          <a:p>
            <a:endParaRPr lang="fr-FR"/>
          </a:p>
        </p:txBody>
      </p:sp>
      <p:sp>
        <p:nvSpPr>
          <p:cNvPr id="7" name="Text 5"/>
          <p:cNvSpPr/>
          <p:nvPr/>
        </p:nvSpPr>
        <p:spPr>
          <a:xfrm>
            <a:off x="5813584" y="2153245"/>
            <a:ext cx="3609261" cy="696516"/>
          </a:xfrm>
          <a:prstGeom prst="rect">
            <a:avLst/>
          </a:prstGeom>
          <a:noFill/>
          <a:ln/>
        </p:spPr>
        <p:txBody>
          <a:bodyPr wrap="square" lIns="0" tIns="0" rIns="0" bIns="0" rtlCol="0" anchor="t"/>
          <a:lstStyle/>
          <a:p>
            <a:pPr marL="0" indent="0">
              <a:lnSpc>
                <a:spcPts val="2700"/>
              </a:lnSpc>
              <a:buNone/>
            </a:pPr>
            <a:r>
              <a:rPr lang="en-US" sz="2150" b="1" dirty="0">
                <a:solidFill>
                  <a:srgbClr val="443728"/>
                </a:solidFill>
                <a:latin typeface="Crimson Pro Bold" pitchFamily="34" charset="0"/>
                <a:ea typeface="Crimson Pro Bold" pitchFamily="34" charset="-122"/>
                <a:cs typeface="Crimson Pro Bold" pitchFamily="34" charset="-120"/>
              </a:rPr>
              <a:t>Recherche et Vérification des Faits Améliorées </a:t>
            </a:r>
            <a:r>
              <a:rPr lang="en-US" sz="2150" b="1" dirty="0">
                <a:solidFill>
                  <a:srgbClr val="000000"/>
                </a:solidFill>
                <a:latin typeface="Crimson Pro Bold" pitchFamily="34" charset="0"/>
                <a:ea typeface="Crimson Pro Bold" pitchFamily="34" charset="-122"/>
                <a:cs typeface="Crimson Pro Bold" pitchFamily="34" charset="-120"/>
              </a:rPr>
              <a:t>🔍</a:t>
            </a:r>
            <a:endParaRPr lang="en-US" sz="2150" dirty="0"/>
          </a:p>
        </p:txBody>
      </p:sp>
      <p:sp>
        <p:nvSpPr>
          <p:cNvPr id="8" name="Text 6"/>
          <p:cNvSpPr/>
          <p:nvPr/>
        </p:nvSpPr>
        <p:spPr>
          <a:xfrm>
            <a:off x="5813584" y="2982039"/>
            <a:ext cx="3609261" cy="1763911"/>
          </a:xfrm>
          <a:prstGeom prst="rect">
            <a:avLst/>
          </a:prstGeom>
          <a:noFill/>
          <a:ln/>
        </p:spPr>
        <p:txBody>
          <a:bodyPr wrap="square" lIns="0" tIns="0" rIns="0" bIns="0" rtlCol="0" anchor="t"/>
          <a:lstStyle/>
          <a:p>
            <a:pPr marL="0" indent="0">
              <a:lnSpc>
                <a:spcPts val="2750"/>
              </a:lnSpc>
              <a:buNone/>
            </a:pPr>
            <a:r>
              <a:rPr lang="en-US" sz="1700" dirty="0">
                <a:solidFill>
                  <a:srgbClr val="443728"/>
                </a:solidFill>
                <a:latin typeface="Open Sans" pitchFamily="34" charset="0"/>
                <a:ea typeface="Open Sans" pitchFamily="34" charset="-122"/>
                <a:cs typeface="Open Sans" pitchFamily="34" charset="-120"/>
              </a:rPr>
              <a:t>Les outils d'IA aident à analyser de vastes ensembles de données, à vérifier les faits et à identifier les sources fiables, améliorant ainsi la précision des reportages.</a:t>
            </a:r>
            <a:endParaRPr lang="en-US" sz="1700" dirty="0"/>
          </a:p>
        </p:txBody>
      </p:sp>
      <p:sp>
        <p:nvSpPr>
          <p:cNvPr id="9" name="Shape 7"/>
          <p:cNvSpPr/>
          <p:nvPr/>
        </p:nvSpPr>
        <p:spPr>
          <a:xfrm>
            <a:off x="9643229" y="2153245"/>
            <a:ext cx="385763" cy="385763"/>
          </a:xfrm>
          <a:prstGeom prst="roundRect">
            <a:avLst>
              <a:gd name="adj" fmla="val 24007"/>
            </a:avLst>
          </a:prstGeom>
          <a:solidFill>
            <a:srgbClr val="EBE2E0"/>
          </a:solidFill>
          <a:ln w="7620">
            <a:solidFill>
              <a:srgbClr val="D1C8C6"/>
            </a:solidFill>
            <a:prstDash val="solid"/>
          </a:ln>
        </p:spPr>
        <p:txBody>
          <a:bodyPr/>
          <a:lstStyle/>
          <a:p>
            <a:endParaRPr lang="fr-FR"/>
          </a:p>
        </p:txBody>
      </p:sp>
      <p:sp>
        <p:nvSpPr>
          <p:cNvPr id="10" name="Text 8"/>
          <p:cNvSpPr/>
          <p:nvPr/>
        </p:nvSpPr>
        <p:spPr>
          <a:xfrm>
            <a:off x="10249376" y="2153245"/>
            <a:ext cx="3609261" cy="696516"/>
          </a:xfrm>
          <a:prstGeom prst="rect">
            <a:avLst/>
          </a:prstGeom>
          <a:noFill/>
          <a:ln/>
        </p:spPr>
        <p:txBody>
          <a:bodyPr wrap="square" lIns="0" tIns="0" rIns="0" bIns="0" rtlCol="0" anchor="t"/>
          <a:lstStyle/>
          <a:p>
            <a:pPr marL="0" indent="0">
              <a:lnSpc>
                <a:spcPts val="2700"/>
              </a:lnSpc>
              <a:buNone/>
            </a:pPr>
            <a:r>
              <a:rPr lang="en-US" sz="2150" b="1" dirty="0">
                <a:solidFill>
                  <a:srgbClr val="443728"/>
                </a:solidFill>
                <a:latin typeface="Crimson Pro Bold" pitchFamily="34" charset="0"/>
                <a:ea typeface="Crimson Pro Bold" pitchFamily="34" charset="-122"/>
                <a:cs typeface="Crimson Pro Bold" pitchFamily="34" charset="-120"/>
              </a:rPr>
              <a:t>Personnalisation du Contenu et Engagement du Public </a:t>
            </a:r>
            <a:r>
              <a:rPr lang="en-US" sz="2150" b="1" dirty="0">
                <a:solidFill>
                  <a:srgbClr val="000000"/>
                </a:solidFill>
                <a:latin typeface="Crimson Pro Bold" pitchFamily="34" charset="0"/>
                <a:ea typeface="Crimson Pro Bold" pitchFamily="34" charset="-122"/>
                <a:cs typeface="Crimson Pro Bold" pitchFamily="34" charset="-120"/>
              </a:rPr>
              <a:t>📊</a:t>
            </a:r>
            <a:endParaRPr lang="en-US" sz="2150" dirty="0"/>
          </a:p>
        </p:txBody>
      </p:sp>
      <p:sp>
        <p:nvSpPr>
          <p:cNvPr id="11" name="Text 9"/>
          <p:cNvSpPr/>
          <p:nvPr/>
        </p:nvSpPr>
        <p:spPr>
          <a:xfrm>
            <a:off x="10249376" y="2982039"/>
            <a:ext cx="3609261" cy="2116693"/>
          </a:xfrm>
          <a:prstGeom prst="rect">
            <a:avLst/>
          </a:prstGeom>
          <a:noFill/>
          <a:ln/>
        </p:spPr>
        <p:txBody>
          <a:bodyPr wrap="square" lIns="0" tIns="0" rIns="0" bIns="0" rtlCol="0" anchor="t"/>
          <a:lstStyle/>
          <a:p>
            <a:pPr marL="0" indent="0">
              <a:lnSpc>
                <a:spcPts val="2750"/>
              </a:lnSpc>
              <a:buNone/>
            </a:pPr>
            <a:r>
              <a:rPr lang="en-US" sz="1700" dirty="0">
                <a:solidFill>
                  <a:srgbClr val="443728"/>
                </a:solidFill>
                <a:latin typeface="Open Sans" pitchFamily="34" charset="0"/>
                <a:ea typeface="Open Sans" pitchFamily="34" charset="-122"/>
                <a:cs typeface="Open Sans" pitchFamily="34" charset="-120"/>
              </a:rPr>
              <a:t>L'IA permet de personnaliser les articles et les vidéos en fonction des préférences individuelles des lecteurs, augmentant ainsi l'engagement et la fidélisation du public.</a:t>
            </a:r>
            <a:endParaRPr lang="en-US" sz="1700" dirty="0"/>
          </a:p>
        </p:txBody>
      </p:sp>
      <p:sp>
        <p:nvSpPr>
          <p:cNvPr id="12" name="Shape 10"/>
          <p:cNvSpPr/>
          <p:nvPr/>
        </p:nvSpPr>
        <p:spPr>
          <a:xfrm>
            <a:off x="771644" y="5567124"/>
            <a:ext cx="385763" cy="385763"/>
          </a:xfrm>
          <a:prstGeom prst="roundRect">
            <a:avLst>
              <a:gd name="adj" fmla="val 24007"/>
            </a:avLst>
          </a:prstGeom>
          <a:solidFill>
            <a:srgbClr val="EBE2E0"/>
          </a:solidFill>
          <a:ln w="7620">
            <a:solidFill>
              <a:srgbClr val="D1C8C6"/>
            </a:solidFill>
            <a:prstDash val="solid"/>
          </a:ln>
        </p:spPr>
        <p:txBody>
          <a:bodyPr/>
          <a:lstStyle/>
          <a:p>
            <a:endParaRPr lang="fr-FR"/>
          </a:p>
        </p:txBody>
      </p:sp>
      <p:sp>
        <p:nvSpPr>
          <p:cNvPr id="13" name="Text 11"/>
          <p:cNvSpPr/>
          <p:nvPr/>
        </p:nvSpPr>
        <p:spPr>
          <a:xfrm>
            <a:off x="1377791" y="5567124"/>
            <a:ext cx="4650105" cy="352068"/>
          </a:xfrm>
          <a:prstGeom prst="rect">
            <a:avLst/>
          </a:prstGeom>
          <a:noFill/>
          <a:ln/>
        </p:spPr>
        <p:txBody>
          <a:bodyPr wrap="none" lIns="0" tIns="0" rIns="0" bIns="0" rtlCol="0" anchor="t"/>
          <a:lstStyle/>
          <a:p>
            <a:pPr marL="0" indent="0">
              <a:lnSpc>
                <a:spcPts val="2700"/>
              </a:lnSpc>
              <a:buNone/>
            </a:pPr>
            <a:r>
              <a:rPr lang="en-US" sz="2150" b="1" dirty="0">
                <a:solidFill>
                  <a:srgbClr val="443728"/>
                </a:solidFill>
                <a:latin typeface="Crimson Pro Bold" pitchFamily="34" charset="0"/>
                <a:ea typeface="Crimson Pro Bold" pitchFamily="34" charset="-122"/>
                <a:cs typeface="Crimson Pro Bold" pitchFamily="34" charset="-120"/>
              </a:rPr>
              <a:t>Journalisme Visuel et Multimédia </a:t>
            </a:r>
            <a:r>
              <a:rPr lang="en-US" sz="2150" b="1" dirty="0">
                <a:solidFill>
                  <a:srgbClr val="000000"/>
                </a:solidFill>
                <a:latin typeface="Crimson Pro Bold" pitchFamily="34" charset="0"/>
                <a:ea typeface="Crimson Pro Bold" pitchFamily="34" charset="-122"/>
                <a:cs typeface="Crimson Pro Bold" pitchFamily="34" charset="-120"/>
              </a:rPr>
              <a:t>🎨📸</a:t>
            </a:r>
            <a:endParaRPr lang="en-US" sz="2150" dirty="0"/>
          </a:p>
        </p:txBody>
      </p:sp>
      <p:sp>
        <p:nvSpPr>
          <p:cNvPr id="14" name="Text 12"/>
          <p:cNvSpPr/>
          <p:nvPr/>
        </p:nvSpPr>
        <p:spPr>
          <a:xfrm>
            <a:off x="1377791" y="6051471"/>
            <a:ext cx="5827276" cy="1058347"/>
          </a:xfrm>
          <a:prstGeom prst="rect">
            <a:avLst/>
          </a:prstGeom>
          <a:noFill/>
          <a:ln/>
        </p:spPr>
        <p:txBody>
          <a:bodyPr wrap="square" lIns="0" tIns="0" rIns="0" bIns="0" rtlCol="0" anchor="t"/>
          <a:lstStyle/>
          <a:p>
            <a:pPr marL="0" indent="0">
              <a:lnSpc>
                <a:spcPts val="2750"/>
              </a:lnSpc>
              <a:buNone/>
            </a:pPr>
            <a:r>
              <a:rPr lang="en-US" sz="1700" dirty="0">
                <a:solidFill>
                  <a:srgbClr val="443728"/>
                </a:solidFill>
                <a:latin typeface="Open Sans" pitchFamily="34" charset="0"/>
                <a:ea typeface="Open Sans" pitchFamily="34" charset="-122"/>
                <a:cs typeface="Open Sans" pitchFamily="34" charset="-120"/>
              </a:rPr>
              <a:t>L'IA génère des images, des graphiques et des vidéos pour accompagner les articles, rendant le contenu plus attrayant et accessible.</a:t>
            </a:r>
            <a:endParaRPr lang="en-US" sz="1700" dirty="0"/>
          </a:p>
        </p:txBody>
      </p:sp>
      <p:sp>
        <p:nvSpPr>
          <p:cNvPr id="15" name="Shape 13"/>
          <p:cNvSpPr/>
          <p:nvPr/>
        </p:nvSpPr>
        <p:spPr>
          <a:xfrm>
            <a:off x="7425452" y="5567124"/>
            <a:ext cx="385763" cy="385763"/>
          </a:xfrm>
          <a:prstGeom prst="roundRect">
            <a:avLst>
              <a:gd name="adj" fmla="val 24007"/>
            </a:avLst>
          </a:prstGeom>
          <a:solidFill>
            <a:srgbClr val="EBE2E0"/>
          </a:solidFill>
          <a:ln w="7620">
            <a:solidFill>
              <a:srgbClr val="D1C8C6"/>
            </a:solidFill>
            <a:prstDash val="solid"/>
          </a:ln>
        </p:spPr>
        <p:txBody>
          <a:bodyPr/>
          <a:lstStyle/>
          <a:p>
            <a:endParaRPr lang="fr-FR"/>
          </a:p>
        </p:txBody>
      </p:sp>
      <p:sp>
        <p:nvSpPr>
          <p:cNvPr id="16" name="Text 14"/>
          <p:cNvSpPr/>
          <p:nvPr/>
        </p:nvSpPr>
        <p:spPr>
          <a:xfrm>
            <a:off x="8031599" y="5567124"/>
            <a:ext cx="5827276" cy="696516"/>
          </a:xfrm>
          <a:prstGeom prst="rect">
            <a:avLst/>
          </a:prstGeom>
          <a:noFill/>
          <a:ln/>
        </p:spPr>
        <p:txBody>
          <a:bodyPr wrap="square" lIns="0" tIns="0" rIns="0" bIns="0" rtlCol="0" anchor="t"/>
          <a:lstStyle/>
          <a:p>
            <a:pPr marL="0" indent="0">
              <a:lnSpc>
                <a:spcPts val="2700"/>
              </a:lnSpc>
              <a:buNone/>
            </a:pPr>
            <a:r>
              <a:rPr lang="en-US" sz="2150" b="1" dirty="0">
                <a:solidFill>
                  <a:srgbClr val="443728"/>
                </a:solidFill>
                <a:latin typeface="Crimson Pro Bold" pitchFamily="34" charset="0"/>
                <a:ea typeface="Crimson Pro Bold" pitchFamily="34" charset="-122"/>
                <a:cs typeface="Crimson Pro Bold" pitchFamily="34" charset="-120"/>
              </a:rPr>
              <a:t>Journalisme d'Investigation et Analyse de Données </a:t>
            </a:r>
            <a:r>
              <a:rPr lang="en-US" sz="2150" b="1" dirty="0">
                <a:solidFill>
                  <a:srgbClr val="000000"/>
                </a:solidFill>
                <a:latin typeface="Crimson Pro Bold" pitchFamily="34" charset="0"/>
                <a:ea typeface="Crimson Pro Bold" pitchFamily="34" charset="-122"/>
                <a:cs typeface="Crimson Pro Bold" pitchFamily="34" charset="-120"/>
              </a:rPr>
              <a:t>📑</a:t>
            </a:r>
            <a:endParaRPr lang="en-US" sz="2150" dirty="0"/>
          </a:p>
        </p:txBody>
      </p:sp>
      <p:sp>
        <p:nvSpPr>
          <p:cNvPr id="17" name="Text 15"/>
          <p:cNvSpPr/>
          <p:nvPr/>
        </p:nvSpPr>
        <p:spPr>
          <a:xfrm>
            <a:off x="8031599" y="6395918"/>
            <a:ext cx="5827276" cy="1058347"/>
          </a:xfrm>
          <a:prstGeom prst="rect">
            <a:avLst/>
          </a:prstGeom>
          <a:noFill/>
          <a:ln/>
        </p:spPr>
        <p:txBody>
          <a:bodyPr wrap="square" lIns="0" tIns="0" rIns="0" bIns="0" rtlCol="0" anchor="t"/>
          <a:lstStyle/>
          <a:p>
            <a:pPr marL="0" indent="0">
              <a:lnSpc>
                <a:spcPts val="2750"/>
              </a:lnSpc>
              <a:buNone/>
            </a:pPr>
            <a:r>
              <a:rPr lang="en-US" sz="1700" dirty="0">
                <a:solidFill>
                  <a:srgbClr val="443728"/>
                </a:solidFill>
                <a:latin typeface="Open Sans" pitchFamily="34" charset="0"/>
                <a:ea typeface="Open Sans" pitchFamily="34" charset="-122"/>
                <a:cs typeface="Open Sans" pitchFamily="34" charset="-120"/>
              </a:rPr>
              <a:t>L'IA facilite l'analyse de données complexes pour les enquêtes journalistiques, révélant ainsi des tendances et des informations cachées.</a:t>
            </a:r>
            <a:endParaRPr lang="en-US" sz="1700" dirty="0"/>
          </a:p>
        </p:txBody>
      </p:sp>
      <p:sp>
        <p:nvSpPr>
          <p:cNvPr id="18" name="Rectangle 17">
            <a:extLst>
              <a:ext uri="{FF2B5EF4-FFF2-40B4-BE49-F238E27FC236}">
                <a16:creationId xmlns:a16="http://schemas.microsoft.com/office/drawing/2014/main" id="{34EA874A-0A3F-54E1-6E13-2AEC4B92ACAA}"/>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0660" y="753428"/>
            <a:ext cx="7655481" cy="1328976"/>
          </a:xfrm>
          <a:prstGeom prst="rect">
            <a:avLst/>
          </a:prstGeom>
          <a:noFill/>
          <a:ln/>
        </p:spPr>
        <p:txBody>
          <a:bodyPr wrap="square" lIns="0" tIns="0" rIns="0" bIns="0" rtlCol="0" anchor="t"/>
          <a:lstStyle/>
          <a:p>
            <a:pPr marL="0" indent="0">
              <a:lnSpc>
                <a:spcPts val="5200"/>
              </a:lnSpc>
              <a:buNone/>
            </a:pPr>
            <a:r>
              <a:rPr lang="en-US" sz="4150" b="1" dirty="0">
                <a:solidFill>
                  <a:srgbClr val="443728"/>
                </a:solidFill>
                <a:latin typeface="Crimson Pro Bold" pitchFamily="34" charset="0"/>
                <a:ea typeface="Crimson Pro Bold" pitchFamily="34" charset="-122"/>
                <a:cs typeface="Crimson Pro Bold" pitchFamily="34" charset="-120"/>
              </a:rPr>
              <a:t>Médias alternatifs et journalisme citoyen</a:t>
            </a:r>
            <a:endParaRPr lang="en-US" sz="4150" dirty="0"/>
          </a:p>
        </p:txBody>
      </p:sp>
      <p:sp>
        <p:nvSpPr>
          <p:cNvPr id="4" name="Shape 1"/>
          <p:cNvSpPr/>
          <p:nvPr/>
        </p:nvSpPr>
        <p:spPr>
          <a:xfrm>
            <a:off x="6230660" y="2401372"/>
            <a:ext cx="7655481" cy="2601158"/>
          </a:xfrm>
          <a:prstGeom prst="roundRect">
            <a:avLst>
              <a:gd name="adj" fmla="val 3434"/>
            </a:avLst>
          </a:prstGeom>
          <a:solidFill>
            <a:srgbClr val="EBE2E0"/>
          </a:solidFill>
          <a:ln w="7620">
            <a:solidFill>
              <a:srgbClr val="D1C8C6"/>
            </a:solidFill>
            <a:prstDash val="solid"/>
          </a:ln>
        </p:spPr>
        <p:txBody>
          <a:bodyPr/>
          <a:lstStyle/>
          <a:p>
            <a:endParaRPr lang="fr-FR"/>
          </a:p>
        </p:txBody>
      </p:sp>
      <p:sp>
        <p:nvSpPr>
          <p:cNvPr id="5" name="Text 2"/>
          <p:cNvSpPr/>
          <p:nvPr/>
        </p:nvSpPr>
        <p:spPr>
          <a:xfrm>
            <a:off x="6450925" y="2621637"/>
            <a:ext cx="2658070" cy="332303"/>
          </a:xfrm>
          <a:prstGeom prst="rect">
            <a:avLst/>
          </a:prstGeom>
          <a:noFill/>
          <a:ln/>
        </p:spPr>
        <p:txBody>
          <a:bodyPr wrap="none" lIns="0" tIns="0" rIns="0" bIns="0" rtlCol="0" anchor="t"/>
          <a:lstStyle/>
          <a:p>
            <a:pPr marL="0" indent="0">
              <a:lnSpc>
                <a:spcPts val="2600"/>
              </a:lnSpc>
              <a:buNone/>
            </a:pPr>
            <a:r>
              <a:rPr lang="en-US" sz="2050" b="1" dirty="0">
                <a:solidFill>
                  <a:srgbClr val="443728"/>
                </a:solidFill>
                <a:latin typeface="Crimson Pro Bold" pitchFamily="34" charset="0"/>
                <a:ea typeface="Crimson Pro Bold" pitchFamily="34" charset="-122"/>
                <a:cs typeface="Crimson Pro Bold" pitchFamily="34" charset="-120"/>
              </a:rPr>
              <a:t>Reportage évolutif</a:t>
            </a:r>
            <a:endParaRPr lang="en-US" sz="2050" dirty="0"/>
          </a:p>
        </p:txBody>
      </p:sp>
      <p:sp>
        <p:nvSpPr>
          <p:cNvPr id="6" name="Text 3"/>
          <p:cNvSpPr/>
          <p:nvPr/>
        </p:nvSpPr>
        <p:spPr>
          <a:xfrm>
            <a:off x="6450925" y="3081457"/>
            <a:ext cx="7214949" cy="1700808"/>
          </a:xfrm>
          <a:prstGeom prst="rect">
            <a:avLst/>
          </a:prstGeom>
          <a:noFill/>
          <a:ln/>
        </p:spPr>
        <p:txBody>
          <a:bodyPr wrap="squar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L'IA permet à de petites équipes ou à des journalistes indépendants de travailler. Les outils génèrent des articles, vérifient les faits et analysent les tendances sans nécessiter de grandes équipes. Les plateformes intégrées à la blockchain utilisent l'IA pour empêcher la censure tout en favorisant un journalisme indépendant.</a:t>
            </a:r>
            <a:endParaRPr lang="en-US" sz="1650" dirty="0"/>
          </a:p>
        </p:txBody>
      </p:sp>
      <p:sp>
        <p:nvSpPr>
          <p:cNvPr id="7" name="Shape 4"/>
          <p:cNvSpPr/>
          <p:nvPr/>
        </p:nvSpPr>
        <p:spPr>
          <a:xfrm>
            <a:off x="6230660" y="5215176"/>
            <a:ext cx="7655481" cy="2260997"/>
          </a:xfrm>
          <a:prstGeom prst="roundRect">
            <a:avLst>
              <a:gd name="adj" fmla="val 3950"/>
            </a:avLst>
          </a:prstGeom>
          <a:solidFill>
            <a:srgbClr val="EBE2E0"/>
          </a:solidFill>
          <a:ln w="7620">
            <a:solidFill>
              <a:srgbClr val="D1C8C6"/>
            </a:solidFill>
            <a:prstDash val="solid"/>
          </a:ln>
        </p:spPr>
        <p:txBody>
          <a:bodyPr/>
          <a:lstStyle/>
          <a:p>
            <a:endParaRPr lang="fr-FR"/>
          </a:p>
        </p:txBody>
      </p:sp>
      <p:sp>
        <p:nvSpPr>
          <p:cNvPr id="8" name="Text 5"/>
          <p:cNvSpPr/>
          <p:nvPr/>
        </p:nvSpPr>
        <p:spPr>
          <a:xfrm>
            <a:off x="6450925" y="5435441"/>
            <a:ext cx="2795826" cy="332303"/>
          </a:xfrm>
          <a:prstGeom prst="rect">
            <a:avLst/>
          </a:prstGeom>
          <a:noFill/>
          <a:ln/>
        </p:spPr>
        <p:txBody>
          <a:bodyPr wrap="none" lIns="0" tIns="0" rIns="0" bIns="0" rtlCol="0" anchor="t"/>
          <a:lstStyle/>
          <a:p>
            <a:pPr marL="0" indent="0">
              <a:lnSpc>
                <a:spcPts val="2600"/>
              </a:lnSpc>
              <a:buNone/>
            </a:pPr>
            <a:r>
              <a:rPr lang="en-US" sz="2050" b="1" dirty="0">
                <a:solidFill>
                  <a:srgbClr val="443728"/>
                </a:solidFill>
                <a:latin typeface="Crimson Pro Bold" pitchFamily="34" charset="0"/>
                <a:ea typeface="Crimson Pro Bold" pitchFamily="34" charset="-122"/>
                <a:cs typeface="Crimson Pro Bold" pitchFamily="34" charset="-120"/>
              </a:rPr>
              <a:t>Accessibilité multilingue</a:t>
            </a:r>
            <a:endParaRPr lang="en-US" sz="2050" dirty="0"/>
          </a:p>
        </p:txBody>
      </p:sp>
      <p:sp>
        <p:nvSpPr>
          <p:cNvPr id="9" name="Text 6"/>
          <p:cNvSpPr/>
          <p:nvPr/>
        </p:nvSpPr>
        <p:spPr>
          <a:xfrm>
            <a:off x="6450925" y="5895261"/>
            <a:ext cx="7214949" cy="1360646"/>
          </a:xfrm>
          <a:prstGeom prst="rect">
            <a:avLst/>
          </a:prstGeom>
          <a:noFill/>
          <a:ln/>
        </p:spPr>
        <p:txBody>
          <a:bodyPr wrap="squar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Les outils de traduction automatique rendent les médias alternatifs accessibles dans le monde entier. Les médias indépendants peuvent publier des rapports multilingues à grande échelle en utilisant les technologies de traduction automatique.</a:t>
            </a:r>
            <a:endParaRPr lang="en-US" sz="1650" dirty="0"/>
          </a:p>
        </p:txBody>
      </p:sp>
      <p:sp>
        <p:nvSpPr>
          <p:cNvPr id="10" name="Rectangle 9">
            <a:extLst>
              <a:ext uri="{FF2B5EF4-FFF2-40B4-BE49-F238E27FC236}">
                <a16:creationId xmlns:a16="http://schemas.microsoft.com/office/drawing/2014/main" id="{C572A946-09D8-2D6E-852B-749C31A8967A}"/>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0079" y="1028700"/>
            <a:ext cx="5922645" cy="562570"/>
          </a:xfrm>
          <a:prstGeom prst="rect">
            <a:avLst/>
          </a:prstGeom>
          <a:noFill/>
          <a:ln/>
        </p:spPr>
        <p:txBody>
          <a:bodyPr wrap="none" lIns="0" tIns="0" rIns="0" bIns="0" rtlCol="0" anchor="t"/>
          <a:lstStyle/>
          <a:p>
            <a:pPr marL="0" indent="0">
              <a:lnSpc>
                <a:spcPts val="4400"/>
              </a:lnSpc>
              <a:buNone/>
            </a:pPr>
            <a:r>
              <a:rPr lang="en-US" sz="3500" b="1" dirty="0">
                <a:solidFill>
                  <a:srgbClr val="443728"/>
                </a:solidFill>
                <a:latin typeface="Crimson Pro Bold" pitchFamily="34" charset="0"/>
                <a:ea typeface="Crimson Pro Bold" pitchFamily="34" charset="-122"/>
                <a:cs typeface="Crimson Pro Bold" pitchFamily="34" charset="-120"/>
              </a:rPr>
              <a:t>Tendances émergentes en 2025</a:t>
            </a:r>
            <a:endParaRPr lang="en-US" sz="3500" dirty="0"/>
          </a:p>
        </p:txBody>
      </p:sp>
      <p:pic>
        <p:nvPicPr>
          <p:cNvPr id="4" name="Image 1" descr="preencoded.png"/>
          <p:cNvPicPr>
            <a:picLocks noChangeAspect="1"/>
          </p:cNvPicPr>
          <p:nvPr/>
        </p:nvPicPr>
        <p:blipFill>
          <a:blip r:embed="rId4"/>
          <a:stretch>
            <a:fillRect/>
          </a:stretch>
        </p:blipFill>
        <p:spPr>
          <a:xfrm>
            <a:off x="2627947" y="1861304"/>
            <a:ext cx="450056" cy="450056"/>
          </a:xfrm>
          <a:prstGeom prst="rect">
            <a:avLst/>
          </a:prstGeom>
        </p:spPr>
      </p:pic>
      <p:sp>
        <p:nvSpPr>
          <p:cNvPr id="5" name="Text 1"/>
          <p:cNvSpPr/>
          <p:nvPr/>
        </p:nvSpPr>
        <p:spPr>
          <a:xfrm>
            <a:off x="827723" y="2491383"/>
            <a:ext cx="2250281" cy="281226"/>
          </a:xfrm>
          <a:prstGeom prst="rect">
            <a:avLst/>
          </a:prstGeom>
          <a:noFill/>
          <a:ln/>
        </p:spPr>
        <p:txBody>
          <a:bodyPr wrap="none" lIns="0" tIns="0" rIns="0" bIns="0" rtlCol="0" anchor="t"/>
          <a:lstStyle/>
          <a:p>
            <a:pPr marL="0" indent="0" algn="r">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Hyperpersonnalisation</a:t>
            </a:r>
            <a:endParaRPr lang="en-US" sz="1750" dirty="0"/>
          </a:p>
        </p:txBody>
      </p:sp>
      <p:sp>
        <p:nvSpPr>
          <p:cNvPr id="6" name="Text 2"/>
          <p:cNvSpPr/>
          <p:nvPr/>
        </p:nvSpPr>
        <p:spPr>
          <a:xfrm>
            <a:off x="630079" y="2880598"/>
            <a:ext cx="2447925" cy="4320183"/>
          </a:xfrm>
          <a:prstGeom prst="rect">
            <a:avLst/>
          </a:prstGeom>
          <a:noFill/>
          <a:ln/>
        </p:spPr>
        <p:txBody>
          <a:bodyPr wrap="square" lIns="0" tIns="0" rIns="0" bIns="0" rtlCol="0" anchor="t"/>
          <a:lstStyle/>
          <a:p>
            <a:pPr marL="0" indent="0" algn="r">
              <a:lnSpc>
                <a:spcPts val="2250"/>
              </a:lnSpc>
              <a:buNone/>
            </a:pPr>
            <a:r>
              <a:rPr lang="en-US" sz="1400" dirty="0">
                <a:solidFill>
                  <a:srgbClr val="443728"/>
                </a:solidFill>
                <a:latin typeface="Open Sans" pitchFamily="34" charset="0"/>
                <a:ea typeface="Open Sans" pitchFamily="34" charset="-122"/>
                <a:cs typeface="Open Sans" pitchFamily="34" charset="-120"/>
              </a:rPr>
              <a:t>L'IA stimule un engagement plus approfondi du public. Les plateformes OTT utilisent l'IA pour des recommandations sur mesure et des options de diffusion multiview (par exemple, des angles de caméra personnalisables lors d'événements en direct). Les modèles publicitaires dynamiques alimentés par l'analyse des spectateurs optimisent les stratégies de monétisation.</a:t>
            </a:r>
            <a:endParaRPr lang="en-US" sz="1400" dirty="0"/>
          </a:p>
        </p:txBody>
      </p:sp>
      <p:pic>
        <p:nvPicPr>
          <p:cNvPr id="7" name="Image 2" descr="preencoded.png"/>
          <p:cNvPicPr>
            <a:picLocks noChangeAspect="1"/>
          </p:cNvPicPr>
          <p:nvPr/>
        </p:nvPicPr>
        <p:blipFill>
          <a:blip r:embed="rId5"/>
          <a:stretch>
            <a:fillRect/>
          </a:stretch>
        </p:blipFill>
        <p:spPr>
          <a:xfrm>
            <a:off x="5345906" y="1861304"/>
            <a:ext cx="450056" cy="450056"/>
          </a:xfrm>
          <a:prstGeom prst="rect">
            <a:avLst/>
          </a:prstGeom>
        </p:spPr>
      </p:pic>
      <p:sp>
        <p:nvSpPr>
          <p:cNvPr id="8" name="Text 3"/>
          <p:cNvSpPr/>
          <p:nvPr/>
        </p:nvSpPr>
        <p:spPr>
          <a:xfrm>
            <a:off x="3348037" y="2491383"/>
            <a:ext cx="2447925" cy="562451"/>
          </a:xfrm>
          <a:prstGeom prst="rect">
            <a:avLst/>
          </a:prstGeom>
          <a:noFill/>
          <a:ln/>
        </p:spPr>
        <p:txBody>
          <a:bodyPr wrap="square" lIns="0" tIns="0" rIns="0" bIns="0" rtlCol="0" anchor="t"/>
          <a:lstStyle/>
          <a:p>
            <a:pPr marL="0" indent="0" algn="r">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Personnalités synthétiques</a:t>
            </a:r>
            <a:endParaRPr lang="en-US" sz="1750" dirty="0"/>
          </a:p>
        </p:txBody>
      </p:sp>
      <p:sp>
        <p:nvSpPr>
          <p:cNvPr id="9" name="Text 4"/>
          <p:cNvSpPr/>
          <p:nvPr/>
        </p:nvSpPr>
        <p:spPr>
          <a:xfrm>
            <a:off x="3348037" y="3161824"/>
            <a:ext cx="2447925" cy="3168134"/>
          </a:xfrm>
          <a:prstGeom prst="rect">
            <a:avLst/>
          </a:prstGeom>
          <a:noFill/>
          <a:ln/>
        </p:spPr>
        <p:txBody>
          <a:bodyPr wrap="square" lIns="0" tIns="0" rIns="0" bIns="0" rtlCol="0" anchor="t"/>
          <a:lstStyle/>
          <a:p>
            <a:pPr marL="0" indent="0" algn="r">
              <a:lnSpc>
                <a:spcPts val="2250"/>
              </a:lnSpc>
              <a:buNone/>
            </a:pPr>
            <a:r>
              <a:rPr lang="en-US" sz="1400" dirty="0">
                <a:solidFill>
                  <a:srgbClr val="443728"/>
                </a:solidFill>
                <a:latin typeface="Open Sans" pitchFamily="34" charset="0"/>
                <a:ea typeface="Open Sans" pitchFamily="34" charset="-122"/>
                <a:cs typeface="Open Sans" pitchFamily="34" charset="-120"/>
              </a:rPr>
              <a:t>Des personnages autonomes pilotés par l'IA émergent en tant qu'entités interactives dans le divertissement et le marketing. Ces figures synthétiques adaptent leurs personnalités en fonction des interactions avec le public, créant ainsi des expériences immersives.</a:t>
            </a:r>
            <a:endParaRPr lang="en-US" sz="1400" dirty="0"/>
          </a:p>
        </p:txBody>
      </p:sp>
      <p:pic>
        <p:nvPicPr>
          <p:cNvPr id="10" name="Image 3" descr="preencoded.png"/>
          <p:cNvPicPr>
            <a:picLocks noChangeAspect="1"/>
          </p:cNvPicPr>
          <p:nvPr/>
        </p:nvPicPr>
        <p:blipFill>
          <a:blip r:embed="rId6"/>
          <a:stretch>
            <a:fillRect/>
          </a:stretch>
        </p:blipFill>
        <p:spPr>
          <a:xfrm>
            <a:off x="8063865" y="1861304"/>
            <a:ext cx="450056" cy="450056"/>
          </a:xfrm>
          <a:prstGeom prst="rect">
            <a:avLst/>
          </a:prstGeom>
        </p:spPr>
      </p:pic>
      <p:sp>
        <p:nvSpPr>
          <p:cNvPr id="11" name="Text 5"/>
          <p:cNvSpPr/>
          <p:nvPr/>
        </p:nvSpPr>
        <p:spPr>
          <a:xfrm>
            <a:off x="6065996" y="2491383"/>
            <a:ext cx="2447925" cy="562451"/>
          </a:xfrm>
          <a:prstGeom prst="rect">
            <a:avLst/>
          </a:prstGeom>
          <a:noFill/>
          <a:ln/>
        </p:spPr>
        <p:txBody>
          <a:bodyPr wrap="square" lIns="0" tIns="0" rIns="0" bIns="0" rtlCol="0" anchor="t"/>
          <a:lstStyle/>
          <a:p>
            <a:pPr marL="0" indent="0" algn="r">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Marchés de contenu à la demande</a:t>
            </a:r>
            <a:endParaRPr lang="en-US" sz="1750" dirty="0"/>
          </a:p>
        </p:txBody>
      </p:sp>
      <p:sp>
        <p:nvSpPr>
          <p:cNvPr id="12" name="Text 6"/>
          <p:cNvSpPr/>
          <p:nvPr/>
        </p:nvSpPr>
        <p:spPr>
          <a:xfrm>
            <a:off x="6065996" y="3161824"/>
            <a:ext cx="2447925" cy="2304098"/>
          </a:xfrm>
          <a:prstGeom prst="rect">
            <a:avLst/>
          </a:prstGeom>
          <a:noFill/>
          <a:ln/>
        </p:spPr>
        <p:txBody>
          <a:bodyPr wrap="square" lIns="0" tIns="0" rIns="0" bIns="0" rtlCol="0" anchor="t"/>
          <a:lstStyle/>
          <a:p>
            <a:pPr marL="0" indent="0" algn="r">
              <a:lnSpc>
                <a:spcPts val="2250"/>
              </a:lnSpc>
              <a:buNone/>
            </a:pPr>
            <a:r>
              <a:rPr lang="en-US" sz="1400" dirty="0">
                <a:solidFill>
                  <a:srgbClr val="443728"/>
                </a:solidFill>
                <a:latin typeface="Open Sans" pitchFamily="34" charset="0"/>
                <a:ea typeface="Open Sans" pitchFamily="34" charset="-122"/>
                <a:cs typeface="Open Sans" pitchFamily="34" charset="-120"/>
              </a:rPr>
              <a:t>L'IA générative permet aux entreprises de se procurer rapidement des actifs médiatiques ultra-ciblés. Le contenu prêt à l'emploi réduit les délais de production pour les annonceurs et les créateurs.</a:t>
            </a:r>
            <a:endParaRPr lang="en-US" sz="1400" dirty="0"/>
          </a:p>
        </p:txBody>
      </p:sp>
      <p:sp>
        <p:nvSpPr>
          <p:cNvPr id="13" name="Rectangle 12">
            <a:extLst>
              <a:ext uri="{FF2B5EF4-FFF2-40B4-BE49-F238E27FC236}">
                <a16:creationId xmlns:a16="http://schemas.microsoft.com/office/drawing/2014/main" id="{4D9D7A98-9DFD-BD1C-A316-ABBDCC222A79}"/>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34126"/>
          </a:xfrm>
          <a:prstGeom prst="rect">
            <a:avLst/>
          </a:prstGeom>
        </p:spPr>
      </p:pic>
      <p:sp>
        <p:nvSpPr>
          <p:cNvPr id="3" name="Text 0"/>
          <p:cNvSpPr/>
          <p:nvPr/>
        </p:nvSpPr>
        <p:spPr>
          <a:xfrm>
            <a:off x="709493" y="3092529"/>
            <a:ext cx="6992779" cy="633532"/>
          </a:xfrm>
          <a:prstGeom prst="rect">
            <a:avLst/>
          </a:prstGeom>
          <a:noFill/>
          <a:ln/>
        </p:spPr>
        <p:txBody>
          <a:bodyPr wrap="none" lIns="0" tIns="0" rIns="0" bIns="0" rtlCol="0" anchor="t"/>
          <a:lstStyle/>
          <a:p>
            <a:pPr marL="0" indent="0">
              <a:lnSpc>
                <a:spcPts val="4950"/>
              </a:lnSpc>
              <a:buNone/>
            </a:pPr>
            <a:r>
              <a:rPr lang="en-US" sz="3950" b="1" dirty="0">
                <a:solidFill>
                  <a:srgbClr val="443728"/>
                </a:solidFill>
                <a:latin typeface="Crimson Pro Bold" pitchFamily="34" charset="0"/>
                <a:ea typeface="Crimson Pro Bold" pitchFamily="34" charset="-122"/>
                <a:cs typeface="Crimson Pro Bold" pitchFamily="34" charset="-120"/>
              </a:rPr>
              <a:t>Défis et préoccupations éthiques</a:t>
            </a:r>
            <a:endParaRPr lang="en-US" sz="3950" dirty="0"/>
          </a:p>
        </p:txBody>
      </p:sp>
      <p:sp>
        <p:nvSpPr>
          <p:cNvPr id="4" name="Shape 1"/>
          <p:cNvSpPr/>
          <p:nvPr/>
        </p:nvSpPr>
        <p:spPr>
          <a:xfrm>
            <a:off x="7303770" y="4030147"/>
            <a:ext cx="22860" cy="3641050"/>
          </a:xfrm>
          <a:prstGeom prst="roundRect">
            <a:avLst>
              <a:gd name="adj" fmla="val 372475"/>
            </a:avLst>
          </a:prstGeom>
          <a:solidFill>
            <a:srgbClr val="D1C8C6"/>
          </a:solidFill>
          <a:ln/>
        </p:spPr>
        <p:txBody>
          <a:bodyPr/>
          <a:lstStyle/>
          <a:p>
            <a:endParaRPr lang="fr-FR"/>
          </a:p>
        </p:txBody>
      </p:sp>
      <p:sp>
        <p:nvSpPr>
          <p:cNvPr id="5" name="Shape 2"/>
          <p:cNvSpPr/>
          <p:nvPr/>
        </p:nvSpPr>
        <p:spPr>
          <a:xfrm>
            <a:off x="6400502" y="4474726"/>
            <a:ext cx="709493" cy="22860"/>
          </a:xfrm>
          <a:prstGeom prst="roundRect">
            <a:avLst>
              <a:gd name="adj" fmla="val 372475"/>
            </a:avLst>
          </a:prstGeom>
          <a:solidFill>
            <a:srgbClr val="D1C8C6"/>
          </a:solidFill>
          <a:ln/>
        </p:spPr>
        <p:txBody>
          <a:bodyPr/>
          <a:lstStyle/>
          <a:p>
            <a:endParaRPr lang="fr-FR"/>
          </a:p>
        </p:txBody>
      </p:sp>
      <p:sp>
        <p:nvSpPr>
          <p:cNvPr id="6" name="Shape 3"/>
          <p:cNvSpPr/>
          <p:nvPr/>
        </p:nvSpPr>
        <p:spPr>
          <a:xfrm>
            <a:off x="7087136" y="4258151"/>
            <a:ext cx="456128" cy="456128"/>
          </a:xfrm>
          <a:prstGeom prst="roundRect">
            <a:avLst>
              <a:gd name="adj" fmla="val 18668"/>
            </a:avLst>
          </a:prstGeom>
          <a:solidFill>
            <a:srgbClr val="EBE2E0"/>
          </a:solidFill>
          <a:ln w="7620">
            <a:solidFill>
              <a:srgbClr val="D1C8C6"/>
            </a:solidFill>
            <a:prstDash val="solid"/>
          </a:ln>
        </p:spPr>
        <p:txBody>
          <a:bodyPr/>
          <a:lstStyle/>
          <a:p>
            <a:endParaRPr lang="fr-FR"/>
          </a:p>
        </p:txBody>
      </p:sp>
      <p:sp>
        <p:nvSpPr>
          <p:cNvPr id="7" name="Text 4"/>
          <p:cNvSpPr/>
          <p:nvPr/>
        </p:nvSpPr>
        <p:spPr>
          <a:xfrm>
            <a:off x="7258348" y="4334113"/>
            <a:ext cx="113705" cy="304086"/>
          </a:xfrm>
          <a:prstGeom prst="rect">
            <a:avLst/>
          </a:prstGeom>
          <a:noFill/>
          <a:ln/>
        </p:spPr>
        <p:txBody>
          <a:bodyPr wrap="none" lIns="0" tIns="0" rIns="0" bIns="0" rtlCol="0" anchor="t"/>
          <a:lstStyle/>
          <a:p>
            <a:pPr marL="0" indent="0" algn="ctr">
              <a:lnSpc>
                <a:spcPts val="2350"/>
              </a:lnSpc>
              <a:buNone/>
            </a:pPr>
            <a:r>
              <a:rPr lang="en-US" sz="2350" b="1" dirty="0">
                <a:solidFill>
                  <a:srgbClr val="443728"/>
                </a:solidFill>
                <a:latin typeface="Crimson Pro Bold" pitchFamily="34" charset="0"/>
                <a:ea typeface="Crimson Pro Bold" pitchFamily="34" charset="-122"/>
                <a:cs typeface="Crimson Pro Bold" pitchFamily="34" charset="-120"/>
              </a:rPr>
              <a:t>1</a:t>
            </a:r>
            <a:endParaRPr lang="en-US" sz="2350" dirty="0"/>
          </a:p>
        </p:txBody>
      </p:sp>
      <p:sp>
        <p:nvSpPr>
          <p:cNvPr id="8" name="Text 5"/>
          <p:cNvSpPr/>
          <p:nvPr/>
        </p:nvSpPr>
        <p:spPr>
          <a:xfrm>
            <a:off x="3666053" y="4232791"/>
            <a:ext cx="2534126" cy="316706"/>
          </a:xfrm>
          <a:prstGeom prst="rect">
            <a:avLst/>
          </a:prstGeom>
          <a:noFill/>
          <a:ln/>
        </p:spPr>
        <p:txBody>
          <a:bodyPr wrap="none" lIns="0" tIns="0" rIns="0" bIns="0" rtlCol="0" anchor="t"/>
          <a:lstStyle/>
          <a:p>
            <a:pPr marL="0" indent="0" algn="r">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Biais et désinformation</a:t>
            </a:r>
            <a:endParaRPr lang="en-US" sz="1950" dirty="0"/>
          </a:p>
        </p:txBody>
      </p:sp>
      <p:sp>
        <p:nvSpPr>
          <p:cNvPr id="9" name="Text 6"/>
          <p:cNvSpPr/>
          <p:nvPr/>
        </p:nvSpPr>
        <p:spPr>
          <a:xfrm>
            <a:off x="709493" y="4671060"/>
            <a:ext cx="5490686" cy="972979"/>
          </a:xfrm>
          <a:prstGeom prst="rect">
            <a:avLst/>
          </a:prstGeom>
          <a:noFill/>
          <a:ln/>
        </p:spPr>
        <p:txBody>
          <a:bodyPr wrap="square" lIns="0" tIns="0" rIns="0" bIns="0" rtlCol="0" anchor="t"/>
          <a:lstStyle/>
          <a:p>
            <a:pPr marL="0" indent="0" algn="r">
              <a:lnSpc>
                <a:spcPts val="2550"/>
              </a:lnSpc>
              <a:buNone/>
            </a:pPr>
            <a:r>
              <a:rPr lang="en-US" sz="1550" dirty="0">
                <a:solidFill>
                  <a:srgbClr val="443728"/>
                </a:solidFill>
                <a:latin typeface="Open Sans" pitchFamily="34" charset="0"/>
                <a:ea typeface="Open Sans" pitchFamily="34" charset="-122"/>
                <a:cs typeface="Open Sans" pitchFamily="34" charset="-120"/>
              </a:rPr>
              <a:t>Les modèles génératifs peuvent involontairement propager des biais ou être utilisés pour des campagnes de désinformation.</a:t>
            </a:r>
            <a:endParaRPr lang="en-US" sz="1550" dirty="0"/>
          </a:p>
        </p:txBody>
      </p:sp>
      <p:sp>
        <p:nvSpPr>
          <p:cNvPr id="10" name="Shape 7"/>
          <p:cNvSpPr/>
          <p:nvPr/>
        </p:nvSpPr>
        <p:spPr>
          <a:xfrm>
            <a:off x="7520404" y="5488186"/>
            <a:ext cx="709493" cy="22860"/>
          </a:xfrm>
          <a:prstGeom prst="roundRect">
            <a:avLst>
              <a:gd name="adj" fmla="val 372475"/>
            </a:avLst>
          </a:prstGeom>
          <a:solidFill>
            <a:srgbClr val="D1C8C6"/>
          </a:solidFill>
          <a:ln/>
        </p:spPr>
        <p:txBody>
          <a:bodyPr/>
          <a:lstStyle/>
          <a:p>
            <a:endParaRPr lang="fr-FR"/>
          </a:p>
        </p:txBody>
      </p:sp>
      <p:sp>
        <p:nvSpPr>
          <p:cNvPr id="11" name="Shape 8"/>
          <p:cNvSpPr/>
          <p:nvPr/>
        </p:nvSpPr>
        <p:spPr>
          <a:xfrm>
            <a:off x="7087136" y="5271611"/>
            <a:ext cx="456128" cy="456128"/>
          </a:xfrm>
          <a:prstGeom prst="roundRect">
            <a:avLst>
              <a:gd name="adj" fmla="val 18668"/>
            </a:avLst>
          </a:prstGeom>
          <a:solidFill>
            <a:srgbClr val="EBE2E0"/>
          </a:solidFill>
          <a:ln w="7620">
            <a:solidFill>
              <a:srgbClr val="D1C8C6"/>
            </a:solidFill>
            <a:prstDash val="solid"/>
          </a:ln>
        </p:spPr>
        <p:txBody>
          <a:bodyPr/>
          <a:lstStyle/>
          <a:p>
            <a:endParaRPr lang="fr-FR"/>
          </a:p>
        </p:txBody>
      </p:sp>
      <p:sp>
        <p:nvSpPr>
          <p:cNvPr id="12" name="Text 9"/>
          <p:cNvSpPr/>
          <p:nvPr/>
        </p:nvSpPr>
        <p:spPr>
          <a:xfrm>
            <a:off x="7237631" y="5347573"/>
            <a:ext cx="155019" cy="304086"/>
          </a:xfrm>
          <a:prstGeom prst="rect">
            <a:avLst/>
          </a:prstGeom>
          <a:noFill/>
          <a:ln/>
        </p:spPr>
        <p:txBody>
          <a:bodyPr wrap="none" lIns="0" tIns="0" rIns="0" bIns="0" rtlCol="0" anchor="t"/>
          <a:lstStyle/>
          <a:p>
            <a:pPr marL="0" indent="0" algn="ctr">
              <a:lnSpc>
                <a:spcPts val="2350"/>
              </a:lnSpc>
              <a:buNone/>
            </a:pPr>
            <a:r>
              <a:rPr lang="en-US" sz="2350" b="1" dirty="0">
                <a:solidFill>
                  <a:srgbClr val="443728"/>
                </a:solidFill>
                <a:latin typeface="Crimson Pro Bold" pitchFamily="34" charset="0"/>
                <a:ea typeface="Crimson Pro Bold" pitchFamily="34" charset="-122"/>
                <a:cs typeface="Crimson Pro Bold" pitchFamily="34" charset="-120"/>
              </a:rPr>
              <a:t>2</a:t>
            </a:r>
            <a:endParaRPr lang="en-US" sz="2350" dirty="0"/>
          </a:p>
        </p:txBody>
      </p:sp>
      <p:sp>
        <p:nvSpPr>
          <p:cNvPr id="13" name="Text 10"/>
          <p:cNvSpPr/>
          <p:nvPr/>
        </p:nvSpPr>
        <p:spPr>
          <a:xfrm>
            <a:off x="8430220" y="5246251"/>
            <a:ext cx="2534126" cy="316706"/>
          </a:xfrm>
          <a:prstGeom prst="rect">
            <a:avLst/>
          </a:prstGeom>
          <a:noFill/>
          <a:ln/>
        </p:spPr>
        <p:txBody>
          <a:bodyPr wrap="none" lIns="0" tIns="0" rIns="0" bIns="0" rtlCol="0" anchor="t"/>
          <a:lstStyle/>
          <a:p>
            <a:pPr marL="0" indent="0" algn="l">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Supervision éditoriale</a:t>
            </a:r>
            <a:endParaRPr lang="en-US" sz="1950" dirty="0"/>
          </a:p>
        </p:txBody>
      </p:sp>
      <p:sp>
        <p:nvSpPr>
          <p:cNvPr id="14" name="Text 11"/>
          <p:cNvSpPr/>
          <p:nvPr/>
        </p:nvSpPr>
        <p:spPr>
          <a:xfrm>
            <a:off x="8430220" y="5684520"/>
            <a:ext cx="5490686" cy="648653"/>
          </a:xfrm>
          <a:prstGeom prst="rect">
            <a:avLst/>
          </a:prstGeom>
          <a:noFill/>
          <a:ln/>
        </p:spPr>
        <p:txBody>
          <a:bodyPr wrap="square" lIns="0" tIns="0" rIns="0" bIns="0" rtlCol="0" anchor="t"/>
          <a:lstStyle/>
          <a:p>
            <a:pPr marL="0" indent="0" algn="l">
              <a:lnSpc>
                <a:spcPts val="2550"/>
              </a:lnSpc>
              <a:buNone/>
            </a:pPr>
            <a:r>
              <a:rPr lang="en-US" sz="1550" dirty="0">
                <a:solidFill>
                  <a:srgbClr val="443728"/>
                </a:solidFill>
                <a:latin typeface="Open Sans" pitchFamily="34" charset="0"/>
                <a:ea typeface="Open Sans" pitchFamily="34" charset="-122"/>
                <a:cs typeface="Open Sans" pitchFamily="34" charset="-120"/>
              </a:rPr>
              <a:t>Les systèmes automatisés peuvent manquer du jugement nuancé des éditeurs humains.</a:t>
            </a:r>
            <a:endParaRPr lang="en-US" sz="1550" dirty="0"/>
          </a:p>
        </p:txBody>
      </p:sp>
      <p:sp>
        <p:nvSpPr>
          <p:cNvPr id="15" name="Shape 12"/>
          <p:cNvSpPr/>
          <p:nvPr/>
        </p:nvSpPr>
        <p:spPr>
          <a:xfrm>
            <a:off x="6400502" y="6493907"/>
            <a:ext cx="709493" cy="22860"/>
          </a:xfrm>
          <a:prstGeom prst="roundRect">
            <a:avLst>
              <a:gd name="adj" fmla="val 372475"/>
            </a:avLst>
          </a:prstGeom>
          <a:solidFill>
            <a:srgbClr val="D1C8C6"/>
          </a:solidFill>
          <a:ln/>
        </p:spPr>
        <p:txBody>
          <a:bodyPr/>
          <a:lstStyle/>
          <a:p>
            <a:endParaRPr lang="fr-FR"/>
          </a:p>
        </p:txBody>
      </p:sp>
      <p:sp>
        <p:nvSpPr>
          <p:cNvPr id="16" name="Shape 13"/>
          <p:cNvSpPr/>
          <p:nvPr/>
        </p:nvSpPr>
        <p:spPr>
          <a:xfrm>
            <a:off x="7087136" y="6277332"/>
            <a:ext cx="456128" cy="456128"/>
          </a:xfrm>
          <a:prstGeom prst="roundRect">
            <a:avLst>
              <a:gd name="adj" fmla="val 18668"/>
            </a:avLst>
          </a:prstGeom>
          <a:solidFill>
            <a:srgbClr val="EBE2E0"/>
          </a:solidFill>
          <a:ln w="7620">
            <a:solidFill>
              <a:srgbClr val="D1C8C6"/>
            </a:solidFill>
            <a:prstDash val="solid"/>
          </a:ln>
        </p:spPr>
        <p:txBody>
          <a:bodyPr/>
          <a:lstStyle/>
          <a:p>
            <a:endParaRPr lang="fr-FR"/>
          </a:p>
        </p:txBody>
      </p:sp>
      <p:sp>
        <p:nvSpPr>
          <p:cNvPr id="17" name="Text 14"/>
          <p:cNvSpPr/>
          <p:nvPr/>
        </p:nvSpPr>
        <p:spPr>
          <a:xfrm>
            <a:off x="7240965" y="6353294"/>
            <a:ext cx="148471" cy="304086"/>
          </a:xfrm>
          <a:prstGeom prst="rect">
            <a:avLst/>
          </a:prstGeom>
          <a:noFill/>
          <a:ln/>
        </p:spPr>
        <p:txBody>
          <a:bodyPr wrap="none" lIns="0" tIns="0" rIns="0" bIns="0" rtlCol="0" anchor="t"/>
          <a:lstStyle/>
          <a:p>
            <a:pPr marL="0" indent="0" algn="ctr">
              <a:lnSpc>
                <a:spcPts val="2350"/>
              </a:lnSpc>
              <a:buNone/>
            </a:pPr>
            <a:r>
              <a:rPr lang="en-US" sz="2350" b="1" dirty="0">
                <a:solidFill>
                  <a:srgbClr val="443728"/>
                </a:solidFill>
                <a:latin typeface="Crimson Pro Bold" pitchFamily="34" charset="0"/>
                <a:ea typeface="Crimson Pro Bold" pitchFamily="34" charset="-122"/>
                <a:cs typeface="Crimson Pro Bold" pitchFamily="34" charset="-120"/>
              </a:rPr>
              <a:t>3</a:t>
            </a:r>
            <a:endParaRPr lang="en-US" sz="2350" dirty="0"/>
          </a:p>
        </p:txBody>
      </p:sp>
      <p:sp>
        <p:nvSpPr>
          <p:cNvPr id="18" name="Text 15"/>
          <p:cNvSpPr/>
          <p:nvPr/>
        </p:nvSpPr>
        <p:spPr>
          <a:xfrm>
            <a:off x="3666053" y="6251972"/>
            <a:ext cx="2534126" cy="316706"/>
          </a:xfrm>
          <a:prstGeom prst="rect">
            <a:avLst/>
          </a:prstGeom>
          <a:noFill/>
          <a:ln/>
        </p:spPr>
        <p:txBody>
          <a:bodyPr wrap="none" lIns="0" tIns="0" rIns="0" bIns="0" rtlCol="0" anchor="t"/>
          <a:lstStyle/>
          <a:p>
            <a:pPr marL="0" indent="0" algn="r">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Risques de deepfake</a:t>
            </a:r>
            <a:endParaRPr lang="en-US" sz="1950" dirty="0"/>
          </a:p>
        </p:txBody>
      </p:sp>
      <p:sp>
        <p:nvSpPr>
          <p:cNvPr id="19" name="Text 16"/>
          <p:cNvSpPr/>
          <p:nvPr/>
        </p:nvSpPr>
        <p:spPr>
          <a:xfrm>
            <a:off x="709493" y="6690241"/>
            <a:ext cx="5490686" cy="648653"/>
          </a:xfrm>
          <a:prstGeom prst="rect">
            <a:avLst/>
          </a:prstGeom>
          <a:noFill/>
          <a:ln/>
        </p:spPr>
        <p:txBody>
          <a:bodyPr wrap="square" lIns="0" tIns="0" rIns="0" bIns="0" rtlCol="0" anchor="t"/>
          <a:lstStyle/>
          <a:p>
            <a:pPr marL="0" indent="0" algn="r">
              <a:lnSpc>
                <a:spcPts val="2550"/>
              </a:lnSpc>
              <a:buNone/>
            </a:pPr>
            <a:r>
              <a:rPr lang="en-US" sz="1550" dirty="0">
                <a:solidFill>
                  <a:srgbClr val="443728"/>
                </a:solidFill>
                <a:latin typeface="Open Sans" pitchFamily="34" charset="0"/>
                <a:ea typeface="Open Sans" pitchFamily="34" charset="-122"/>
                <a:cs typeface="Open Sans" pitchFamily="34" charset="-120"/>
              </a:rPr>
              <a:t>Le contenu synthétique brouille la frontière entre réalité et fiction.</a:t>
            </a:r>
            <a:endParaRPr lang="en-US" sz="1550" dirty="0"/>
          </a:p>
        </p:txBody>
      </p:sp>
      <p:sp>
        <p:nvSpPr>
          <p:cNvPr id="20" name="Rectangle 19">
            <a:extLst>
              <a:ext uri="{FF2B5EF4-FFF2-40B4-BE49-F238E27FC236}">
                <a16:creationId xmlns:a16="http://schemas.microsoft.com/office/drawing/2014/main" id="{DE176955-7AAE-06B4-197C-C699D6B6FDE8}"/>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88738"/>
          </a:xfrm>
          <a:prstGeom prst="rect">
            <a:avLst/>
          </a:prstGeom>
        </p:spPr>
      </p:pic>
      <p:sp>
        <p:nvSpPr>
          <p:cNvPr id="3" name="Text 0"/>
          <p:cNvSpPr/>
          <p:nvPr/>
        </p:nvSpPr>
        <p:spPr>
          <a:xfrm>
            <a:off x="640794" y="2792254"/>
            <a:ext cx="6502718" cy="572214"/>
          </a:xfrm>
          <a:prstGeom prst="rect">
            <a:avLst/>
          </a:prstGeom>
          <a:noFill/>
          <a:ln/>
        </p:spPr>
        <p:txBody>
          <a:bodyPr wrap="none" lIns="0" tIns="0" rIns="0" bIns="0" rtlCol="0" anchor="t"/>
          <a:lstStyle/>
          <a:p>
            <a:pPr marL="0" indent="0">
              <a:lnSpc>
                <a:spcPts val="4500"/>
              </a:lnSpc>
              <a:buNone/>
            </a:pPr>
            <a:r>
              <a:rPr lang="en-US" sz="3600" b="1" dirty="0">
                <a:solidFill>
                  <a:srgbClr val="443728"/>
                </a:solidFill>
                <a:latin typeface="Crimson Pro Bold" pitchFamily="34" charset="0"/>
                <a:ea typeface="Crimson Pro Bold" pitchFamily="34" charset="-122"/>
                <a:cs typeface="Crimson Pro Bold" pitchFamily="34" charset="-120"/>
              </a:rPr>
              <a:t>Solutions et perspectives d'avenir</a:t>
            </a:r>
            <a:endParaRPr lang="en-US" sz="3600" dirty="0"/>
          </a:p>
        </p:txBody>
      </p:sp>
      <p:pic>
        <p:nvPicPr>
          <p:cNvPr id="4" name="Image 1" descr="preencoded.png"/>
          <p:cNvPicPr>
            <a:picLocks noChangeAspect="1"/>
          </p:cNvPicPr>
          <p:nvPr/>
        </p:nvPicPr>
        <p:blipFill>
          <a:blip r:embed="rId4"/>
          <a:stretch>
            <a:fillRect/>
          </a:stretch>
        </p:blipFill>
        <p:spPr>
          <a:xfrm>
            <a:off x="13074134" y="3639026"/>
            <a:ext cx="915472" cy="1098590"/>
          </a:xfrm>
          <a:prstGeom prst="rect">
            <a:avLst/>
          </a:prstGeom>
        </p:spPr>
      </p:pic>
      <p:sp>
        <p:nvSpPr>
          <p:cNvPr id="5" name="Text 1"/>
          <p:cNvSpPr/>
          <p:nvPr/>
        </p:nvSpPr>
        <p:spPr>
          <a:xfrm>
            <a:off x="10348436" y="3822025"/>
            <a:ext cx="2451140" cy="285988"/>
          </a:xfrm>
          <a:prstGeom prst="rect">
            <a:avLst/>
          </a:prstGeom>
          <a:noFill/>
          <a:ln/>
        </p:spPr>
        <p:txBody>
          <a:bodyPr wrap="none" lIns="0" tIns="0" rIns="0" bIns="0" rtlCol="0" anchor="t"/>
          <a:lstStyle/>
          <a:p>
            <a:pPr marL="0" indent="0" algn="r">
              <a:lnSpc>
                <a:spcPts val="2250"/>
              </a:lnSpc>
              <a:buNone/>
            </a:pPr>
            <a:r>
              <a:rPr lang="en-US" sz="1800" b="1" dirty="0">
                <a:solidFill>
                  <a:srgbClr val="443728"/>
                </a:solidFill>
                <a:latin typeface="Crimson Pro Bold" pitchFamily="34" charset="0"/>
                <a:ea typeface="Crimson Pro Bold" pitchFamily="34" charset="-122"/>
                <a:cs typeface="Crimson Pro Bold" pitchFamily="34" charset="-120"/>
              </a:rPr>
              <a:t>Collaboration humain-IA</a:t>
            </a:r>
            <a:endParaRPr lang="en-US" sz="1800" dirty="0"/>
          </a:p>
        </p:txBody>
      </p:sp>
      <p:sp>
        <p:nvSpPr>
          <p:cNvPr id="6" name="Text 2"/>
          <p:cNvSpPr/>
          <p:nvPr/>
        </p:nvSpPr>
        <p:spPr>
          <a:xfrm>
            <a:off x="640794" y="4217789"/>
            <a:ext cx="12158782" cy="292894"/>
          </a:xfrm>
          <a:prstGeom prst="rect">
            <a:avLst/>
          </a:prstGeom>
          <a:noFill/>
          <a:ln/>
        </p:spPr>
        <p:txBody>
          <a:bodyPr wrap="none" lIns="0" tIns="0" rIns="0" bIns="0" rtlCol="0" anchor="t"/>
          <a:lstStyle/>
          <a:p>
            <a:pPr marL="0" indent="0" algn="r">
              <a:lnSpc>
                <a:spcPts val="2300"/>
              </a:lnSpc>
              <a:buNone/>
            </a:pPr>
            <a:r>
              <a:rPr lang="en-US" sz="1400" dirty="0">
                <a:solidFill>
                  <a:srgbClr val="443728"/>
                </a:solidFill>
                <a:latin typeface="Open Sans" pitchFamily="34" charset="0"/>
                <a:ea typeface="Open Sans" pitchFamily="34" charset="-122"/>
                <a:cs typeface="Open Sans" pitchFamily="34" charset="-120"/>
              </a:rPr>
              <a:t>Assure une supervision éthique des processus automatisés.</a:t>
            </a:r>
            <a:endParaRPr lang="en-US" sz="1400" dirty="0"/>
          </a:p>
        </p:txBody>
      </p:sp>
      <p:pic>
        <p:nvPicPr>
          <p:cNvPr id="7" name="Image 2" descr="preencoded.png"/>
          <p:cNvPicPr>
            <a:picLocks noChangeAspect="1"/>
          </p:cNvPicPr>
          <p:nvPr/>
        </p:nvPicPr>
        <p:blipFill>
          <a:blip r:embed="rId5"/>
          <a:stretch>
            <a:fillRect/>
          </a:stretch>
        </p:blipFill>
        <p:spPr>
          <a:xfrm>
            <a:off x="13074134" y="4737616"/>
            <a:ext cx="915472" cy="1098590"/>
          </a:xfrm>
          <a:prstGeom prst="rect">
            <a:avLst/>
          </a:prstGeom>
        </p:spPr>
      </p:pic>
      <p:sp>
        <p:nvSpPr>
          <p:cNvPr id="8" name="Text 3"/>
          <p:cNvSpPr/>
          <p:nvPr/>
        </p:nvSpPr>
        <p:spPr>
          <a:xfrm>
            <a:off x="9922193" y="4920615"/>
            <a:ext cx="2877383" cy="285988"/>
          </a:xfrm>
          <a:prstGeom prst="rect">
            <a:avLst/>
          </a:prstGeom>
          <a:noFill/>
          <a:ln/>
        </p:spPr>
        <p:txBody>
          <a:bodyPr wrap="none" lIns="0" tIns="0" rIns="0" bIns="0" rtlCol="0" anchor="t"/>
          <a:lstStyle/>
          <a:p>
            <a:pPr marL="0" indent="0" algn="r">
              <a:lnSpc>
                <a:spcPts val="2250"/>
              </a:lnSpc>
              <a:buNone/>
            </a:pPr>
            <a:r>
              <a:rPr lang="en-US" sz="1800" b="1" dirty="0">
                <a:solidFill>
                  <a:srgbClr val="443728"/>
                </a:solidFill>
                <a:latin typeface="Crimson Pro Bold" pitchFamily="34" charset="0"/>
                <a:ea typeface="Crimson Pro Bold" pitchFamily="34" charset="-122"/>
                <a:cs typeface="Crimson Pro Bold" pitchFamily="34" charset="-120"/>
              </a:rPr>
              <a:t>Outils de vérification des faits</a:t>
            </a:r>
            <a:endParaRPr lang="en-US" sz="1800" dirty="0"/>
          </a:p>
        </p:txBody>
      </p:sp>
      <p:sp>
        <p:nvSpPr>
          <p:cNvPr id="9" name="Text 4"/>
          <p:cNvSpPr/>
          <p:nvPr/>
        </p:nvSpPr>
        <p:spPr>
          <a:xfrm>
            <a:off x="640794" y="5316379"/>
            <a:ext cx="12158782" cy="292894"/>
          </a:xfrm>
          <a:prstGeom prst="rect">
            <a:avLst/>
          </a:prstGeom>
          <a:noFill/>
          <a:ln/>
        </p:spPr>
        <p:txBody>
          <a:bodyPr wrap="none" lIns="0" tIns="0" rIns="0" bIns="0" rtlCol="0" anchor="t"/>
          <a:lstStyle/>
          <a:p>
            <a:pPr marL="0" indent="0" algn="r">
              <a:lnSpc>
                <a:spcPts val="2300"/>
              </a:lnSpc>
              <a:buNone/>
            </a:pPr>
            <a:r>
              <a:rPr lang="en-US" sz="1400" dirty="0">
                <a:solidFill>
                  <a:srgbClr val="443728"/>
                </a:solidFill>
                <a:latin typeface="Open Sans" pitchFamily="34" charset="0"/>
                <a:ea typeface="Open Sans" pitchFamily="34" charset="-122"/>
                <a:cs typeface="Open Sans" pitchFamily="34" charset="-120"/>
              </a:rPr>
              <a:t>Comme Logically, pour lutter efficacement contre la désinformation.</a:t>
            </a:r>
            <a:endParaRPr lang="en-US" sz="1400" dirty="0"/>
          </a:p>
        </p:txBody>
      </p:sp>
      <p:pic>
        <p:nvPicPr>
          <p:cNvPr id="10" name="Image 3" descr="preencoded.png"/>
          <p:cNvPicPr>
            <a:picLocks noChangeAspect="1"/>
          </p:cNvPicPr>
          <p:nvPr/>
        </p:nvPicPr>
        <p:blipFill>
          <a:blip r:embed="rId6"/>
          <a:stretch>
            <a:fillRect/>
          </a:stretch>
        </p:blipFill>
        <p:spPr>
          <a:xfrm>
            <a:off x="13074134" y="5836206"/>
            <a:ext cx="915472" cy="1098590"/>
          </a:xfrm>
          <a:prstGeom prst="rect">
            <a:avLst/>
          </a:prstGeom>
        </p:spPr>
      </p:pic>
      <p:sp>
        <p:nvSpPr>
          <p:cNvPr id="11" name="Text 5"/>
          <p:cNvSpPr/>
          <p:nvPr/>
        </p:nvSpPr>
        <p:spPr>
          <a:xfrm>
            <a:off x="10510838" y="6019205"/>
            <a:ext cx="2288738" cy="285988"/>
          </a:xfrm>
          <a:prstGeom prst="rect">
            <a:avLst/>
          </a:prstGeom>
          <a:noFill/>
          <a:ln/>
        </p:spPr>
        <p:txBody>
          <a:bodyPr wrap="none" lIns="0" tIns="0" rIns="0" bIns="0" rtlCol="0" anchor="t"/>
          <a:lstStyle/>
          <a:p>
            <a:pPr marL="0" indent="0" algn="r">
              <a:lnSpc>
                <a:spcPts val="2250"/>
              </a:lnSpc>
              <a:buNone/>
            </a:pPr>
            <a:r>
              <a:rPr lang="en-US" sz="1800" b="1" dirty="0">
                <a:solidFill>
                  <a:srgbClr val="443728"/>
                </a:solidFill>
                <a:latin typeface="Crimson Pro Bold" pitchFamily="34" charset="0"/>
                <a:ea typeface="Crimson Pro Bold" pitchFamily="34" charset="-122"/>
                <a:cs typeface="Crimson Pro Bold" pitchFamily="34" charset="-120"/>
              </a:rPr>
              <a:t>Cadres réglementaires</a:t>
            </a:r>
            <a:endParaRPr lang="en-US" sz="1800" dirty="0"/>
          </a:p>
        </p:txBody>
      </p:sp>
      <p:sp>
        <p:nvSpPr>
          <p:cNvPr id="12" name="Text 6"/>
          <p:cNvSpPr/>
          <p:nvPr/>
        </p:nvSpPr>
        <p:spPr>
          <a:xfrm>
            <a:off x="640794" y="6414968"/>
            <a:ext cx="12158782" cy="292894"/>
          </a:xfrm>
          <a:prstGeom prst="rect">
            <a:avLst/>
          </a:prstGeom>
          <a:noFill/>
          <a:ln/>
        </p:spPr>
        <p:txBody>
          <a:bodyPr wrap="none" lIns="0" tIns="0" rIns="0" bIns="0" rtlCol="0" anchor="t"/>
          <a:lstStyle/>
          <a:p>
            <a:pPr marL="0" indent="0" algn="r">
              <a:lnSpc>
                <a:spcPts val="2300"/>
              </a:lnSpc>
              <a:buNone/>
            </a:pPr>
            <a:r>
              <a:rPr lang="en-US" sz="1400" dirty="0">
                <a:solidFill>
                  <a:srgbClr val="443728"/>
                </a:solidFill>
                <a:latin typeface="Open Sans" pitchFamily="34" charset="0"/>
                <a:ea typeface="Open Sans" pitchFamily="34" charset="-122"/>
                <a:cs typeface="Open Sans" pitchFamily="34" charset="-120"/>
              </a:rPr>
              <a:t>Favorisent la transparence du contenu généré par l'IA.</a:t>
            </a:r>
            <a:endParaRPr lang="en-US" sz="1400" dirty="0"/>
          </a:p>
        </p:txBody>
      </p:sp>
      <p:sp>
        <p:nvSpPr>
          <p:cNvPr id="13" name="Text 7"/>
          <p:cNvSpPr/>
          <p:nvPr/>
        </p:nvSpPr>
        <p:spPr>
          <a:xfrm>
            <a:off x="640794" y="7140773"/>
            <a:ext cx="13348811" cy="585788"/>
          </a:xfrm>
          <a:prstGeom prst="rect">
            <a:avLst/>
          </a:prstGeom>
          <a:noFill/>
          <a:ln/>
        </p:spPr>
        <p:txBody>
          <a:bodyPr wrap="square" lIns="0" tIns="0" rIns="0" bIns="0" rtlCol="0" anchor="t"/>
          <a:lstStyle/>
          <a:p>
            <a:pPr marL="0" indent="0">
              <a:lnSpc>
                <a:spcPts val="2300"/>
              </a:lnSpc>
              <a:buNone/>
            </a:pPr>
            <a:r>
              <a:rPr lang="en-US" sz="1400" dirty="0">
                <a:solidFill>
                  <a:srgbClr val="443728"/>
                </a:solidFill>
                <a:latin typeface="Open Sans" pitchFamily="34" charset="0"/>
                <a:ea typeface="Open Sans" pitchFamily="34" charset="-122"/>
                <a:cs typeface="Open Sans" pitchFamily="34" charset="-120"/>
              </a:rPr>
              <a:t>D'ici 2025, l'IA générative devrait s'intégrer davantage dans les flux de travail à travers les médias traditionnels et alternatifs. Son potentiel à améliorer la créativité, l'efficacité et la personnalisation redéfinira la façon dont les audiences consomment l'information à l'échelle mondiale.</a:t>
            </a:r>
            <a:endParaRPr lang="en-US" sz="1400" dirty="0"/>
          </a:p>
        </p:txBody>
      </p:sp>
      <p:sp>
        <p:nvSpPr>
          <p:cNvPr id="14" name="Rectangle 13">
            <a:extLst>
              <a:ext uri="{FF2B5EF4-FFF2-40B4-BE49-F238E27FC236}">
                <a16:creationId xmlns:a16="http://schemas.microsoft.com/office/drawing/2014/main" id="{FF40F912-2350-CEEE-BA33-31C3ADE95612}"/>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38720"/>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Principales conclusions</a:t>
            </a:r>
            <a:endParaRPr lang="en-US" sz="4450" dirty="0"/>
          </a:p>
        </p:txBody>
      </p:sp>
      <p:sp>
        <p:nvSpPr>
          <p:cNvPr id="4" name="Text 1"/>
          <p:cNvSpPr/>
          <p:nvPr/>
        </p:nvSpPr>
        <p:spPr>
          <a:xfrm>
            <a:off x="6280190" y="3187660"/>
            <a:ext cx="7556421" cy="2903220"/>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L'IA et la GenAI transforment le paysage médiatique, offrant de nouvelles opportunités d'automatisation, de créativité et de personnalisation. Bien que des défis éthiques subsistent, la collaboration homme-IA, les outils de vérification des faits et les cadres réglementaires sont essentiels pour un développement responsable. L'avenir des médias sera probablement façonné par l'intégration continue de ces technologies, redéfinissant la façon dont nous créons, consommons et interagissons avec l'information.</a:t>
            </a:r>
            <a:endParaRPr lang="en-US" sz="1750" dirty="0"/>
          </a:p>
        </p:txBody>
      </p:sp>
      <p:sp>
        <p:nvSpPr>
          <p:cNvPr id="5" name="Rectangle 4">
            <a:extLst>
              <a:ext uri="{FF2B5EF4-FFF2-40B4-BE49-F238E27FC236}">
                <a16:creationId xmlns:a16="http://schemas.microsoft.com/office/drawing/2014/main" id="{D3B1D4E6-680C-FA2C-B289-F1A4927380C6}"/>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different types of text&#10;&#10;AI-generated content may be incorrect.">
            <a:extLst>
              <a:ext uri="{FF2B5EF4-FFF2-40B4-BE49-F238E27FC236}">
                <a16:creationId xmlns:a16="http://schemas.microsoft.com/office/drawing/2014/main" id="{15C5353E-A3C2-C765-13B2-43F81413722C}"/>
              </a:ext>
            </a:extLst>
          </p:cNvPr>
          <p:cNvPicPr>
            <a:picLocks noChangeAspect="1"/>
          </p:cNvPicPr>
          <p:nvPr/>
        </p:nvPicPr>
        <p:blipFill>
          <a:blip r:embed="rId2"/>
          <a:stretch>
            <a:fillRect/>
          </a:stretch>
        </p:blipFill>
        <p:spPr>
          <a:xfrm>
            <a:off x="0" y="2857"/>
            <a:ext cx="14630400" cy="8223885"/>
          </a:xfrm>
          <a:prstGeom prst="rect">
            <a:avLst/>
          </a:prstGeom>
        </p:spPr>
      </p:pic>
    </p:spTree>
    <p:extLst>
      <p:ext uri="{BB962C8B-B14F-4D97-AF65-F5344CB8AC3E}">
        <p14:creationId xmlns:p14="http://schemas.microsoft.com/office/powerpoint/2010/main" val="583036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21180"/>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Techniques d'évaluation du contenu des LLM</a:t>
            </a:r>
            <a:endParaRPr lang="en-US" sz="4450" dirty="0"/>
          </a:p>
        </p:txBody>
      </p:sp>
      <p:sp>
        <p:nvSpPr>
          <p:cNvPr id="4" name="Text 1"/>
          <p:cNvSpPr/>
          <p:nvPr/>
        </p:nvSpPr>
        <p:spPr>
          <a:xfrm>
            <a:off x="793790" y="3578900"/>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L'évaluation des performances des modèles de langage à grande échelle (LLM) est un processus complexe et multifacette qui combine des métriques quantitatives, des évaluations qualitatives et des considérations spécifiques au domaine. Voici une exploration détaillée des techniques et méthodologies utilisées pour évaluer le contenu des LLM.</a:t>
            </a:r>
            <a:endParaRPr lang="en-US" sz="1750" dirty="0"/>
          </a:p>
        </p:txBody>
      </p:sp>
      <p:sp>
        <p:nvSpPr>
          <p:cNvPr id="5" name="Shape 2"/>
          <p:cNvSpPr/>
          <p:nvPr/>
        </p:nvSpPr>
        <p:spPr>
          <a:xfrm>
            <a:off x="793790" y="6028373"/>
            <a:ext cx="362903" cy="362903"/>
          </a:xfrm>
          <a:prstGeom prst="roundRect">
            <a:avLst>
              <a:gd name="adj" fmla="val 25194296"/>
            </a:avLst>
          </a:prstGeom>
          <a:noFill/>
          <a:ln w="7620">
            <a:solidFill>
              <a:srgbClr val="FFFFFF"/>
            </a:solidFill>
            <a:prstDash val="solid"/>
          </a:ln>
        </p:spPr>
        <p:txBody>
          <a:bodyPr/>
          <a:lstStyle/>
          <a:p>
            <a:endParaRPr lang="fr-F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455539"/>
            <a:ext cx="6889552"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Jeux de données de référence</a:t>
            </a:r>
            <a:endParaRPr lang="en-US" sz="4450" dirty="0"/>
          </a:p>
        </p:txBody>
      </p:sp>
      <p:sp>
        <p:nvSpPr>
          <p:cNvPr id="3" name="Text 1"/>
          <p:cNvSpPr/>
          <p:nvPr/>
        </p:nvSpPr>
        <p:spPr>
          <a:xfrm>
            <a:off x="793790" y="273129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GLUE</a:t>
            </a:r>
            <a:endParaRPr lang="en-US" sz="2200" dirty="0"/>
          </a:p>
        </p:txBody>
      </p:sp>
      <p:sp>
        <p:nvSpPr>
          <p:cNvPr id="4" name="Text 2"/>
          <p:cNvSpPr/>
          <p:nvPr/>
        </p:nvSpPr>
        <p:spPr>
          <a:xfrm>
            <a:off x="793790" y="3312438"/>
            <a:ext cx="2845594" cy="1451610"/>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Teste les capacités linguistiques comme l'analyse de sentiments et la réponse aux questions.</a:t>
            </a:r>
            <a:endParaRPr lang="en-US" sz="1750" dirty="0"/>
          </a:p>
        </p:txBody>
      </p:sp>
      <p:sp>
        <p:nvSpPr>
          <p:cNvPr id="5" name="Text 3"/>
          <p:cNvSpPr/>
          <p:nvPr/>
        </p:nvSpPr>
        <p:spPr>
          <a:xfrm>
            <a:off x="4200406" y="273129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SuperGLUE</a:t>
            </a:r>
            <a:endParaRPr lang="en-US" sz="2200" dirty="0"/>
          </a:p>
        </p:txBody>
      </p:sp>
      <p:sp>
        <p:nvSpPr>
          <p:cNvPr id="6" name="Text 4"/>
          <p:cNvSpPr/>
          <p:nvPr/>
        </p:nvSpPr>
        <p:spPr>
          <a:xfrm>
            <a:off x="4200406" y="3312438"/>
            <a:ext cx="2845594" cy="1451610"/>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Une extension plus difficile de GLUE, conçue pour une compréhension nuancée du langage.</a:t>
            </a:r>
            <a:endParaRPr lang="en-US" sz="1750" dirty="0"/>
          </a:p>
        </p:txBody>
      </p:sp>
      <p:sp>
        <p:nvSpPr>
          <p:cNvPr id="7" name="Text 5"/>
          <p:cNvSpPr/>
          <p:nvPr/>
        </p:nvSpPr>
        <p:spPr>
          <a:xfrm>
            <a:off x="7607022" y="273129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SQuAD</a:t>
            </a:r>
            <a:endParaRPr lang="en-US" sz="2200" dirty="0"/>
          </a:p>
        </p:txBody>
      </p:sp>
      <p:sp>
        <p:nvSpPr>
          <p:cNvPr id="8" name="Text 6"/>
          <p:cNvSpPr/>
          <p:nvPr/>
        </p:nvSpPr>
        <p:spPr>
          <a:xfrm>
            <a:off x="7607022" y="3312438"/>
            <a:ext cx="2845594" cy="217741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Se concentre sur la compréhension de lecture en évaluant la capacité du modèle à répondre à des questions basées sur des articles de Wikipedia.</a:t>
            </a:r>
            <a:endParaRPr lang="en-US" sz="1750" dirty="0"/>
          </a:p>
        </p:txBody>
      </p:sp>
      <p:sp>
        <p:nvSpPr>
          <p:cNvPr id="9" name="Text 7"/>
          <p:cNvSpPr/>
          <p:nvPr/>
        </p:nvSpPr>
        <p:spPr>
          <a:xfrm>
            <a:off x="11013638" y="2731294"/>
            <a:ext cx="2845594" cy="708660"/>
          </a:xfrm>
          <a:prstGeom prst="rect">
            <a:avLst/>
          </a:prstGeom>
          <a:noFill/>
          <a:ln/>
        </p:spPr>
        <p:txBody>
          <a:bodyPr wrap="squar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Jeux de données personnalisés</a:t>
            </a:r>
            <a:endParaRPr lang="en-US" sz="2200" dirty="0"/>
          </a:p>
        </p:txBody>
      </p:sp>
      <p:sp>
        <p:nvSpPr>
          <p:cNvPr id="10" name="Text 8"/>
          <p:cNvSpPr/>
          <p:nvPr/>
        </p:nvSpPr>
        <p:spPr>
          <a:xfrm>
            <a:off x="11013638" y="3666768"/>
            <a:ext cx="2845594" cy="2903220"/>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Jeux de données adaptés à des applications spécifiques au domaine (par exemple, médical ou juridique) pour garantir leur pertinence par rapport aux cas d'utilisation réels.</a:t>
            </a:r>
            <a:endParaRPr lang="en-US" sz="1750" dirty="0"/>
          </a:p>
        </p:txBody>
      </p:sp>
      <p:sp>
        <p:nvSpPr>
          <p:cNvPr id="11" name="Rectangle 10">
            <a:extLst>
              <a:ext uri="{FF2B5EF4-FFF2-40B4-BE49-F238E27FC236}">
                <a16:creationId xmlns:a16="http://schemas.microsoft.com/office/drawing/2014/main" id="{E4314DE4-5B35-D957-10DB-75367DA7C11E}"/>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pic>
        <p:nvPicPr>
          <p:cNvPr id="476" name="Google Shape;476;p35"/>
          <p:cNvPicPr preferRelativeResize="0"/>
          <p:nvPr/>
        </p:nvPicPr>
        <p:blipFill>
          <a:blip r:embed="rId3">
            <a:alphaModFix/>
          </a:blip>
          <a:stretch>
            <a:fillRect/>
          </a:stretch>
        </p:blipFill>
        <p:spPr>
          <a:xfrm>
            <a:off x="2655681" y="1595920"/>
            <a:ext cx="9319042" cy="6124320"/>
          </a:xfrm>
          <a:prstGeom prst="rect">
            <a:avLst/>
          </a:prstGeom>
          <a:noFill/>
          <a:ln>
            <a:noFill/>
          </a:ln>
        </p:spPr>
      </p:pic>
      <p:sp>
        <p:nvSpPr>
          <p:cNvPr id="477" name="Google Shape;477;p35"/>
          <p:cNvSpPr txBox="1">
            <a:spLocks noGrp="1"/>
          </p:cNvSpPr>
          <p:nvPr>
            <p:ph type="title"/>
          </p:nvPr>
        </p:nvSpPr>
        <p:spPr>
          <a:xfrm>
            <a:off x="550560" y="985840"/>
            <a:ext cx="14079840" cy="610080"/>
          </a:xfrm>
          <a:prstGeom prst="rect">
            <a:avLst/>
          </a:prstGeom>
        </p:spPr>
        <p:txBody>
          <a:bodyPr spcFirstLastPara="1" wrap="square" lIns="0" tIns="0" rIns="0" bIns="0" anchor="t" anchorCtr="0">
            <a:noAutofit/>
          </a:bodyPr>
          <a:lstStyle/>
          <a:p>
            <a:pPr algn="l"/>
            <a:endParaRPr sz="3840" dirty="0"/>
          </a:p>
          <a:p>
            <a:pPr algn="l"/>
            <a:endParaRPr sz="3840" dirty="0"/>
          </a:p>
        </p:txBody>
      </p:sp>
      <p:sp>
        <p:nvSpPr>
          <p:cNvPr id="478" name="Google Shape;478;p35"/>
          <p:cNvSpPr txBox="1">
            <a:spLocks noGrp="1"/>
          </p:cNvSpPr>
          <p:nvPr>
            <p:ph type="sldNum" idx="12"/>
          </p:nvPr>
        </p:nvSpPr>
        <p:spPr>
          <a:xfrm>
            <a:off x="13838440" y="7418800"/>
            <a:ext cx="731040" cy="749760"/>
          </a:xfrm>
          <a:prstGeom prst="rect">
            <a:avLst/>
          </a:prstGeom>
        </p:spPr>
        <p:txBody>
          <a:bodyPr spcFirstLastPara="1" wrap="square" lIns="0" tIns="0" rIns="0" bIns="0" anchor="b" anchorCtr="0">
            <a:noAutofit/>
          </a:bodyPr>
          <a:lstStyle/>
          <a:p>
            <a:pPr algn="r"/>
            <a:fld id="{00000000-1234-1234-1234-123412341234}" type="slidenum">
              <a:rPr lang="en-GB"/>
              <a:pPr algn="r"/>
              <a:t>2</a:t>
            </a:fld>
            <a:endParaRPr/>
          </a:p>
        </p:txBody>
      </p:sp>
      <p:sp>
        <p:nvSpPr>
          <p:cNvPr id="2" name="Text 0">
            <a:extLst>
              <a:ext uri="{FF2B5EF4-FFF2-40B4-BE49-F238E27FC236}">
                <a16:creationId xmlns:a16="http://schemas.microsoft.com/office/drawing/2014/main" id="{6B02B514-5D37-1180-8DD7-3F91679EFBCF}"/>
              </a:ext>
            </a:extLst>
          </p:cNvPr>
          <p:cNvSpPr/>
          <p:nvPr/>
        </p:nvSpPr>
        <p:spPr>
          <a:xfrm>
            <a:off x="651594" y="1002837"/>
            <a:ext cx="7217688" cy="631627"/>
          </a:xfrm>
          <a:prstGeom prst="rect">
            <a:avLst/>
          </a:prstGeom>
          <a:noFill/>
          <a:ln/>
        </p:spPr>
        <p:txBody>
          <a:bodyPr wrap="none" lIns="0" tIns="0" rIns="0" bIns="0" rtlCol="0" anchor="t"/>
          <a:lstStyle/>
          <a:p>
            <a:pPr marL="0" indent="0">
              <a:lnSpc>
                <a:spcPts val="4950"/>
              </a:lnSpc>
              <a:buNone/>
            </a:pPr>
            <a:r>
              <a:rPr lang="en-GB" sz="4000" dirty="0" err="1"/>
              <a:t>l’IA</a:t>
            </a:r>
            <a:r>
              <a:rPr lang="en-GB" sz="4000" dirty="0"/>
              <a:t> au service des m</a:t>
            </a:r>
            <a:r>
              <a:rPr lang="fr-FR" sz="4000" dirty="0" err="1"/>
              <a:t>édias</a:t>
            </a:r>
            <a:r>
              <a:rPr lang="en-GB" sz="4000" dirty="0"/>
              <a:t>…! Mais </a:t>
            </a:r>
            <a:r>
              <a:rPr lang="en-GB" sz="4000" dirty="0" err="1"/>
              <a:t>où</a:t>
            </a:r>
            <a:r>
              <a:rPr lang="en-GB" sz="4000" dirty="0"/>
              <a:t> </a:t>
            </a:r>
            <a:r>
              <a:rPr lang="en-GB" sz="4000" dirty="0" err="1"/>
              <a:t>en</a:t>
            </a:r>
            <a:r>
              <a:rPr lang="en-GB" sz="4000" dirty="0"/>
              <a:t> </a:t>
            </a:r>
            <a:r>
              <a:rPr lang="en-GB" sz="4000" dirty="0" err="1"/>
              <a:t>est</a:t>
            </a:r>
            <a:r>
              <a:rPr lang="en-GB" sz="4000" dirty="0"/>
              <a:t>-on </a:t>
            </a:r>
            <a:r>
              <a:rPr lang="en-GB" sz="4000" dirty="0" err="1"/>
              <a:t>en</a:t>
            </a:r>
            <a:r>
              <a:rPr lang="en-GB" sz="4000" dirty="0"/>
              <a:t> pratique?</a:t>
            </a:r>
            <a:endParaRPr lang="en-US" sz="39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909298"/>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Évaluation humaine</a:t>
            </a:r>
            <a:endParaRPr lang="en-US" sz="4450" dirty="0"/>
          </a:p>
        </p:txBody>
      </p:sp>
      <p:sp>
        <p:nvSpPr>
          <p:cNvPr id="4" name="Shape 1"/>
          <p:cNvSpPr/>
          <p:nvPr/>
        </p:nvSpPr>
        <p:spPr>
          <a:xfrm>
            <a:off x="793790" y="5213390"/>
            <a:ext cx="510302" cy="510302"/>
          </a:xfrm>
          <a:prstGeom prst="roundRect">
            <a:avLst>
              <a:gd name="adj" fmla="val 18669"/>
            </a:avLst>
          </a:prstGeom>
          <a:solidFill>
            <a:srgbClr val="EBE2E0"/>
          </a:solidFill>
          <a:ln w="7620">
            <a:solidFill>
              <a:srgbClr val="D1C8C6"/>
            </a:solidFill>
            <a:prstDash val="solid"/>
          </a:ln>
        </p:spPr>
        <p:txBody>
          <a:bodyPr/>
          <a:lstStyle/>
          <a:p>
            <a:endParaRPr lang="fr-FR"/>
          </a:p>
        </p:txBody>
      </p:sp>
      <p:sp>
        <p:nvSpPr>
          <p:cNvPr id="5" name="Text 2"/>
          <p:cNvSpPr/>
          <p:nvPr/>
        </p:nvSpPr>
        <p:spPr>
          <a:xfrm>
            <a:off x="985242" y="5298400"/>
            <a:ext cx="127278" cy="34028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1</a:t>
            </a:r>
            <a:endParaRPr lang="en-US" sz="2650" dirty="0"/>
          </a:p>
        </p:txBody>
      </p:sp>
      <p:sp>
        <p:nvSpPr>
          <p:cNvPr id="6" name="Text 3"/>
          <p:cNvSpPr/>
          <p:nvPr/>
        </p:nvSpPr>
        <p:spPr>
          <a:xfrm>
            <a:off x="1530906" y="521339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Évaluation directe</a:t>
            </a:r>
            <a:endParaRPr lang="en-US" sz="2200" dirty="0"/>
          </a:p>
        </p:txBody>
      </p:sp>
      <p:sp>
        <p:nvSpPr>
          <p:cNvPr id="7" name="Text 4"/>
          <p:cNvSpPr/>
          <p:nvPr/>
        </p:nvSpPr>
        <p:spPr>
          <a:xfrm>
            <a:off x="1530906" y="5703808"/>
            <a:ext cx="5670947"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Les juges humains notent les sorties sur des échelles ou fournissent des commentaires qualitatifs.</a:t>
            </a:r>
            <a:endParaRPr lang="en-US" sz="1750" dirty="0"/>
          </a:p>
        </p:txBody>
      </p:sp>
      <p:sp>
        <p:nvSpPr>
          <p:cNvPr id="8" name="Shape 5"/>
          <p:cNvSpPr/>
          <p:nvPr/>
        </p:nvSpPr>
        <p:spPr>
          <a:xfrm>
            <a:off x="7428667" y="5213390"/>
            <a:ext cx="510302" cy="510302"/>
          </a:xfrm>
          <a:prstGeom prst="roundRect">
            <a:avLst>
              <a:gd name="adj" fmla="val 18669"/>
            </a:avLst>
          </a:prstGeom>
          <a:solidFill>
            <a:srgbClr val="EBE2E0"/>
          </a:solidFill>
          <a:ln w="7620">
            <a:solidFill>
              <a:srgbClr val="D1C8C6"/>
            </a:solidFill>
            <a:prstDash val="solid"/>
          </a:ln>
        </p:spPr>
        <p:txBody>
          <a:bodyPr/>
          <a:lstStyle/>
          <a:p>
            <a:endParaRPr lang="fr-FR"/>
          </a:p>
        </p:txBody>
      </p:sp>
      <p:sp>
        <p:nvSpPr>
          <p:cNvPr id="9" name="Text 6"/>
          <p:cNvSpPr/>
          <p:nvPr/>
        </p:nvSpPr>
        <p:spPr>
          <a:xfrm>
            <a:off x="7597021" y="5298400"/>
            <a:ext cx="173474" cy="34028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2</a:t>
            </a:r>
            <a:endParaRPr lang="en-US" sz="2650" dirty="0"/>
          </a:p>
        </p:txBody>
      </p:sp>
      <p:sp>
        <p:nvSpPr>
          <p:cNvPr id="10" name="Text 7"/>
          <p:cNvSpPr/>
          <p:nvPr/>
        </p:nvSpPr>
        <p:spPr>
          <a:xfrm>
            <a:off x="8165783" y="521339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Jugement comparatif</a:t>
            </a:r>
            <a:endParaRPr lang="en-US" sz="2200" dirty="0"/>
          </a:p>
        </p:txBody>
      </p:sp>
      <p:sp>
        <p:nvSpPr>
          <p:cNvPr id="11" name="Text 8"/>
          <p:cNvSpPr/>
          <p:nvPr/>
        </p:nvSpPr>
        <p:spPr>
          <a:xfrm>
            <a:off x="8165783" y="5703808"/>
            <a:ext cx="5670947" cy="1451610"/>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Les évaluateurs comparent les sorties de différents modèles pour les classer en fonction de leur qualité relative. Cela réduit la subjectivité et aide à affiner les modèles.</a:t>
            </a:r>
            <a:endParaRPr lang="en-US" sz="1750" dirty="0"/>
          </a:p>
        </p:txBody>
      </p:sp>
      <p:sp>
        <p:nvSpPr>
          <p:cNvPr id="12" name="Rectangle 11">
            <a:extLst>
              <a:ext uri="{FF2B5EF4-FFF2-40B4-BE49-F238E27FC236}">
                <a16:creationId xmlns:a16="http://schemas.microsoft.com/office/drawing/2014/main" id="{EB1E806B-BABC-969C-18BB-5A142CB06DEA}"/>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66142"/>
          </a:xfrm>
          <a:prstGeom prst="rect">
            <a:avLst/>
          </a:prstGeom>
        </p:spPr>
      </p:pic>
      <p:sp>
        <p:nvSpPr>
          <p:cNvPr id="3" name="Text 0"/>
          <p:cNvSpPr/>
          <p:nvPr/>
        </p:nvSpPr>
        <p:spPr>
          <a:xfrm>
            <a:off x="690443" y="3009781"/>
            <a:ext cx="7759065" cy="616506"/>
          </a:xfrm>
          <a:prstGeom prst="rect">
            <a:avLst/>
          </a:prstGeom>
          <a:noFill/>
          <a:ln/>
        </p:spPr>
        <p:txBody>
          <a:bodyPr wrap="none" lIns="0" tIns="0" rIns="0" bIns="0" rtlCol="0" anchor="t"/>
          <a:lstStyle/>
          <a:p>
            <a:pPr marL="0" indent="0">
              <a:lnSpc>
                <a:spcPts val="4850"/>
              </a:lnSpc>
              <a:buNone/>
            </a:pPr>
            <a:r>
              <a:rPr lang="en-US" sz="3850" b="1" dirty="0">
                <a:solidFill>
                  <a:srgbClr val="443728"/>
                </a:solidFill>
                <a:latin typeface="Crimson Pro Bold" pitchFamily="34" charset="0"/>
                <a:ea typeface="Crimson Pro Bold" pitchFamily="34" charset="-122"/>
                <a:cs typeface="Crimson Pro Bold" pitchFamily="34" charset="-120"/>
              </a:rPr>
              <a:t>Métriques d'évaluation automatisées</a:t>
            </a:r>
            <a:endParaRPr lang="en-US" sz="3850" dirty="0"/>
          </a:p>
        </p:txBody>
      </p:sp>
      <p:sp>
        <p:nvSpPr>
          <p:cNvPr id="4" name="Shape 1"/>
          <p:cNvSpPr/>
          <p:nvPr/>
        </p:nvSpPr>
        <p:spPr>
          <a:xfrm>
            <a:off x="690443" y="3922157"/>
            <a:ext cx="6526173" cy="1783199"/>
          </a:xfrm>
          <a:prstGeom prst="roundRect">
            <a:avLst>
              <a:gd name="adj" fmla="val 4647"/>
            </a:avLst>
          </a:prstGeom>
          <a:solidFill>
            <a:srgbClr val="EBE2E0"/>
          </a:solidFill>
          <a:ln w="7620">
            <a:solidFill>
              <a:srgbClr val="D1C8C6"/>
            </a:solidFill>
            <a:prstDash val="solid"/>
          </a:ln>
        </p:spPr>
        <p:txBody>
          <a:bodyPr/>
          <a:lstStyle/>
          <a:p>
            <a:endParaRPr lang="fr-FR"/>
          </a:p>
        </p:txBody>
      </p:sp>
      <p:sp>
        <p:nvSpPr>
          <p:cNvPr id="5" name="Text 2"/>
          <p:cNvSpPr/>
          <p:nvPr/>
        </p:nvSpPr>
        <p:spPr>
          <a:xfrm>
            <a:off x="895350" y="4127063"/>
            <a:ext cx="2466142" cy="308134"/>
          </a:xfrm>
          <a:prstGeom prst="rect">
            <a:avLst/>
          </a:prstGeom>
          <a:noFill/>
          <a:ln/>
        </p:spPr>
        <p:txBody>
          <a:bodyPr wrap="none" lIns="0" tIns="0" rIns="0" bIns="0" rtlCol="0" anchor="t"/>
          <a:lstStyle/>
          <a:p>
            <a:pPr marL="0" indent="0">
              <a:lnSpc>
                <a:spcPts val="2400"/>
              </a:lnSpc>
              <a:buNone/>
            </a:pPr>
            <a:r>
              <a:rPr lang="en-US" sz="1900" b="1" dirty="0">
                <a:solidFill>
                  <a:srgbClr val="443728"/>
                </a:solidFill>
                <a:latin typeface="Crimson Pro Bold" pitchFamily="34" charset="0"/>
                <a:ea typeface="Crimson Pro Bold" pitchFamily="34" charset="-122"/>
                <a:cs typeface="Crimson Pro Bold" pitchFamily="34" charset="-120"/>
              </a:rPr>
              <a:t>Perplexité</a:t>
            </a:r>
            <a:endParaRPr lang="en-US" sz="1900" dirty="0"/>
          </a:p>
        </p:txBody>
      </p:sp>
      <p:sp>
        <p:nvSpPr>
          <p:cNvPr id="6" name="Text 3"/>
          <p:cNvSpPr/>
          <p:nvPr/>
        </p:nvSpPr>
        <p:spPr>
          <a:xfrm>
            <a:off x="895350" y="4553545"/>
            <a:ext cx="6116360" cy="631269"/>
          </a:xfrm>
          <a:prstGeom prst="rect">
            <a:avLst/>
          </a:prstGeom>
          <a:noFill/>
          <a:ln/>
        </p:spPr>
        <p:txBody>
          <a:bodyPr wrap="square" lIns="0" tIns="0" rIns="0" bIns="0" rtlCol="0" anchor="t"/>
          <a:lstStyle/>
          <a:p>
            <a:pPr marL="0" indent="0">
              <a:lnSpc>
                <a:spcPts val="2450"/>
              </a:lnSpc>
              <a:buNone/>
            </a:pPr>
            <a:r>
              <a:rPr lang="en-US" sz="1550" dirty="0">
                <a:solidFill>
                  <a:srgbClr val="443728"/>
                </a:solidFill>
                <a:latin typeface="Open Sans" pitchFamily="34" charset="0"/>
                <a:ea typeface="Open Sans" pitchFamily="34" charset="-122"/>
                <a:cs typeface="Open Sans" pitchFamily="34" charset="-120"/>
              </a:rPr>
              <a:t>Mesure à quel point le modèle prédit bien la probabilité du texte ; des scores plus bas indiquent une meilleure capacité prédictive.</a:t>
            </a:r>
            <a:endParaRPr lang="en-US" sz="1550" dirty="0"/>
          </a:p>
        </p:txBody>
      </p:sp>
      <p:sp>
        <p:nvSpPr>
          <p:cNvPr id="7" name="Shape 4"/>
          <p:cNvSpPr/>
          <p:nvPr/>
        </p:nvSpPr>
        <p:spPr>
          <a:xfrm>
            <a:off x="7413903" y="3922157"/>
            <a:ext cx="6526173" cy="1783199"/>
          </a:xfrm>
          <a:prstGeom prst="roundRect">
            <a:avLst>
              <a:gd name="adj" fmla="val 4647"/>
            </a:avLst>
          </a:prstGeom>
          <a:solidFill>
            <a:srgbClr val="EBE2E0"/>
          </a:solidFill>
          <a:ln w="7620">
            <a:solidFill>
              <a:srgbClr val="D1C8C6"/>
            </a:solidFill>
            <a:prstDash val="solid"/>
          </a:ln>
        </p:spPr>
        <p:txBody>
          <a:bodyPr/>
          <a:lstStyle/>
          <a:p>
            <a:endParaRPr lang="fr-FR"/>
          </a:p>
        </p:txBody>
      </p:sp>
      <p:sp>
        <p:nvSpPr>
          <p:cNvPr id="8" name="Text 5"/>
          <p:cNvSpPr/>
          <p:nvPr/>
        </p:nvSpPr>
        <p:spPr>
          <a:xfrm>
            <a:off x="7618809" y="4127063"/>
            <a:ext cx="2466142" cy="308134"/>
          </a:xfrm>
          <a:prstGeom prst="rect">
            <a:avLst/>
          </a:prstGeom>
          <a:noFill/>
          <a:ln/>
        </p:spPr>
        <p:txBody>
          <a:bodyPr wrap="none" lIns="0" tIns="0" rIns="0" bIns="0" rtlCol="0" anchor="t"/>
          <a:lstStyle/>
          <a:p>
            <a:pPr marL="0" indent="0">
              <a:lnSpc>
                <a:spcPts val="2400"/>
              </a:lnSpc>
              <a:buNone/>
            </a:pPr>
            <a:r>
              <a:rPr lang="en-US" sz="1900" b="1" dirty="0">
                <a:solidFill>
                  <a:srgbClr val="443728"/>
                </a:solidFill>
                <a:latin typeface="Crimson Pro Bold" pitchFamily="34" charset="0"/>
                <a:ea typeface="Crimson Pro Bold" pitchFamily="34" charset="-122"/>
                <a:cs typeface="Crimson Pro Bold" pitchFamily="34" charset="-120"/>
              </a:rPr>
              <a:t>BLEU/ROUGE</a:t>
            </a:r>
            <a:endParaRPr lang="en-US" sz="1900" dirty="0"/>
          </a:p>
        </p:txBody>
      </p:sp>
      <p:sp>
        <p:nvSpPr>
          <p:cNvPr id="9" name="Text 6"/>
          <p:cNvSpPr/>
          <p:nvPr/>
        </p:nvSpPr>
        <p:spPr>
          <a:xfrm>
            <a:off x="7618809" y="4553545"/>
            <a:ext cx="6116360" cy="946904"/>
          </a:xfrm>
          <a:prstGeom prst="rect">
            <a:avLst/>
          </a:prstGeom>
          <a:noFill/>
          <a:ln/>
        </p:spPr>
        <p:txBody>
          <a:bodyPr wrap="square" lIns="0" tIns="0" rIns="0" bIns="0" rtlCol="0" anchor="t"/>
          <a:lstStyle/>
          <a:p>
            <a:pPr marL="0" indent="0">
              <a:lnSpc>
                <a:spcPts val="2450"/>
              </a:lnSpc>
              <a:buNone/>
            </a:pPr>
            <a:r>
              <a:rPr lang="en-US" sz="1550" dirty="0">
                <a:solidFill>
                  <a:srgbClr val="443728"/>
                </a:solidFill>
                <a:latin typeface="Open Sans" pitchFamily="34" charset="0"/>
                <a:ea typeface="Open Sans" pitchFamily="34" charset="-122"/>
                <a:cs typeface="Open Sans" pitchFamily="34" charset="-120"/>
              </a:rPr>
              <a:t>Comparer le texte généré avec des textes de référence, en se concentrant sur la précision des n-grammes (BLEU) ou le rappel (ROUGE).</a:t>
            </a:r>
            <a:endParaRPr lang="en-US" sz="1550" dirty="0"/>
          </a:p>
        </p:txBody>
      </p:sp>
      <p:sp>
        <p:nvSpPr>
          <p:cNvPr id="10" name="Shape 7"/>
          <p:cNvSpPr/>
          <p:nvPr/>
        </p:nvSpPr>
        <p:spPr>
          <a:xfrm>
            <a:off x="690443" y="5902643"/>
            <a:ext cx="6526173" cy="1783199"/>
          </a:xfrm>
          <a:prstGeom prst="roundRect">
            <a:avLst>
              <a:gd name="adj" fmla="val 4647"/>
            </a:avLst>
          </a:prstGeom>
          <a:solidFill>
            <a:srgbClr val="EBE2E0"/>
          </a:solidFill>
          <a:ln w="7620">
            <a:solidFill>
              <a:srgbClr val="D1C8C6"/>
            </a:solidFill>
            <a:prstDash val="solid"/>
          </a:ln>
        </p:spPr>
        <p:txBody>
          <a:bodyPr/>
          <a:lstStyle/>
          <a:p>
            <a:endParaRPr lang="fr-FR"/>
          </a:p>
        </p:txBody>
      </p:sp>
      <p:sp>
        <p:nvSpPr>
          <p:cNvPr id="11" name="Text 8"/>
          <p:cNvSpPr/>
          <p:nvPr/>
        </p:nvSpPr>
        <p:spPr>
          <a:xfrm>
            <a:off x="895350" y="6107549"/>
            <a:ext cx="2466142" cy="308134"/>
          </a:xfrm>
          <a:prstGeom prst="rect">
            <a:avLst/>
          </a:prstGeom>
          <a:noFill/>
          <a:ln/>
        </p:spPr>
        <p:txBody>
          <a:bodyPr wrap="none" lIns="0" tIns="0" rIns="0" bIns="0" rtlCol="0" anchor="t"/>
          <a:lstStyle/>
          <a:p>
            <a:pPr marL="0" indent="0">
              <a:lnSpc>
                <a:spcPts val="2400"/>
              </a:lnSpc>
              <a:buNone/>
            </a:pPr>
            <a:r>
              <a:rPr lang="en-US" sz="1900" b="1" dirty="0">
                <a:solidFill>
                  <a:srgbClr val="443728"/>
                </a:solidFill>
                <a:latin typeface="Crimson Pro Bold" pitchFamily="34" charset="0"/>
                <a:ea typeface="Crimson Pro Bold" pitchFamily="34" charset="-122"/>
                <a:cs typeface="Crimson Pro Bold" pitchFamily="34" charset="-120"/>
              </a:rPr>
              <a:t>Similarité sémantique</a:t>
            </a:r>
            <a:endParaRPr lang="en-US" sz="1900" dirty="0"/>
          </a:p>
        </p:txBody>
      </p:sp>
      <p:sp>
        <p:nvSpPr>
          <p:cNvPr id="12" name="Text 9"/>
          <p:cNvSpPr/>
          <p:nvPr/>
        </p:nvSpPr>
        <p:spPr>
          <a:xfrm>
            <a:off x="895350" y="6534031"/>
            <a:ext cx="6116360" cy="946904"/>
          </a:xfrm>
          <a:prstGeom prst="rect">
            <a:avLst/>
          </a:prstGeom>
          <a:noFill/>
          <a:ln/>
        </p:spPr>
        <p:txBody>
          <a:bodyPr wrap="square" lIns="0" tIns="0" rIns="0" bIns="0" rtlCol="0" anchor="t"/>
          <a:lstStyle/>
          <a:p>
            <a:pPr marL="0" indent="0">
              <a:lnSpc>
                <a:spcPts val="2450"/>
              </a:lnSpc>
              <a:buNone/>
            </a:pPr>
            <a:r>
              <a:rPr lang="en-US" sz="1550" dirty="0">
                <a:solidFill>
                  <a:srgbClr val="443728"/>
                </a:solidFill>
                <a:latin typeface="Open Sans" pitchFamily="34" charset="0"/>
                <a:ea typeface="Open Sans" pitchFamily="34" charset="-122"/>
                <a:cs typeface="Open Sans" pitchFamily="34" charset="-120"/>
              </a:rPr>
              <a:t>Évalue à quel point le sens du texte généré correspond au texte de référence en utilisant des techniques comme la similarité cosinus ou les cross-encodeurs.</a:t>
            </a:r>
            <a:endParaRPr lang="en-US" sz="1550" dirty="0"/>
          </a:p>
        </p:txBody>
      </p:sp>
      <p:sp>
        <p:nvSpPr>
          <p:cNvPr id="13" name="Shape 10"/>
          <p:cNvSpPr/>
          <p:nvPr/>
        </p:nvSpPr>
        <p:spPr>
          <a:xfrm>
            <a:off x="7413903" y="5902643"/>
            <a:ext cx="6526173" cy="1783199"/>
          </a:xfrm>
          <a:prstGeom prst="roundRect">
            <a:avLst>
              <a:gd name="adj" fmla="val 4647"/>
            </a:avLst>
          </a:prstGeom>
          <a:solidFill>
            <a:srgbClr val="EBE2E0"/>
          </a:solidFill>
          <a:ln w="7620">
            <a:solidFill>
              <a:srgbClr val="D1C8C6"/>
            </a:solidFill>
            <a:prstDash val="solid"/>
          </a:ln>
        </p:spPr>
        <p:txBody>
          <a:bodyPr/>
          <a:lstStyle/>
          <a:p>
            <a:endParaRPr lang="fr-FR"/>
          </a:p>
        </p:txBody>
      </p:sp>
      <p:sp>
        <p:nvSpPr>
          <p:cNvPr id="14" name="Text 11"/>
          <p:cNvSpPr/>
          <p:nvPr/>
        </p:nvSpPr>
        <p:spPr>
          <a:xfrm>
            <a:off x="7618809" y="6107549"/>
            <a:ext cx="2466142" cy="308134"/>
          </a:xfrm>
          <a:prstGeom prst="rect">
            <a:avLst/>
          </a:prstGeom>
          <a:noFill/>
          <a:ln/>
        </p:spPr>
        <p:txBody>
          <a:bodyPr wrap="none" lIns="0" tIns="0" rIns="0" bIns="0" rtlCol="0" anchor="t"/>
          <a:lstStyle/>
          <a:p>
            <a:pPr marL="0" indent="0">
              <a:lnSpc>
                <a:spcPts val="2400"/>
              </a:lnSpc>
              <a:buNone/>
            </a:pPr>
            <a:r>
              <a:rPr lang="en-US" sz="1900" b="1" dirty="0">
                <a:solidFill>
                  <a:srgbClr val="443728"/>
                </a:solidFill>
                <a:latin typeface="Crimson Pro Bold" pitchFamily="34" charset="0"/>
                <a:ea typeface="Crimson Pro Bold" pitchFamily="34" charset="-122"/>
                <a:cs typeface="Crimson Pro Bold" pitchFamily="34" charset="-120"/>
              </a:rPr>
              <a:t>Consistance factuelle</a:t>
            </a:r>
            <a:endParaRPr lang="en-US" sz="1900" dirty="0"/>
          </a:p>
        </p:txBody>
      </p:sp>
      <p:sp>
        <p:nvSpPr>
          <p:cNvPr id="15" name="Text 12"/>
          <p:cNvSpPr/>
          <p:nvPr/>
        </p:nvSpPr>
        <p:spPr>
          <a:xfrm>
            <a:off x="7618809" y="6534031"/>
            <a:ext cx="6116360" cy="946904"/>
          </a:xfrm>
          <a:prstGeom prst="rect">
            <a:avLst/>
          </a:prstGeom>
          <a:noFill/>
          <a:ln/>
        </p:spPr>
        <p:txBody>
          <a:bodyPr wrap="square" lIns="0" tIns="0" rIns="0" bIns="0" rtlCol="0" anchor="t"/>
          <a:lstStyle/>
          <a:p>
            <a:pPr marL="0" indent="0">
              <a:lnSpc>
                <a:spcPts val="2450"/>
              </a:lnSpc>
              <a:buNone/>
            </a:pPr>
            <a:r>
              <a:rPr lang="en-US" sz="1550" dirty="0">
                <a:solidFill>
                  <a:srgbClr val="443728"/>
                </a:solidFill>
                <a:latin typeface="Open Sans" pitchFamily="34" charset="0"/>
                <a:ea typeface="Open Sans" pitchFamily="34" charset="-122"/>
                <a:cs typeface="Open Sans" pitchFamily="34" charset="-120"/>
              </a:rPr>
              <a:t>Assure que le contenu généré correspond aux faits connus, souvent en utilisant des bases de connaissances externes ou des outils de vérification des faits.</a:t>
            </a:r>
            <a:endParaRPr lang="en-US" sz="1550" dirty="0"/>
          </a:p>
        </p:txBody>
      </p:sp>
      <p:sp>
        <p:nvSpPr>
          <p:cNvPr id="16" name="Rectangle 15">
            <a:extLst>
              <a:ext uri="{FF2B5EF4-FFF2-40B4-BE49-F238E27FC236}">
                <a16:creationId xmlns:a16="http://schemas.microsoft.com/office/drawing/2014/main" id="{20A0C60C-24DE-F4CB-ABDA-8D087C9CA6B0}"/>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82353"/>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Techniques émergentes</a:t>
            </a:r>
            <a:endParaRPr lang="en-US" sz="4450" dirty="0"/>
          </a:p>
        </p:txBody>
      </p:sp>
      <p:pic>
        <p:nvPicPr>
          <p:cNvPr id="4" name="Image 1" descr="preencoded.png"/>
          <p:cNvPicPr>
            <a:picLocks noChangeAspect="1"/>
          </p:cNvPicPr>
          <p:nvPr/>
        </p:nvPicPr>
        <p:blipFill>
          <a:blip r:embed="rId4"/>
          <a:stretch>
            <a:fillRect/>
          </a:stretch>
        </p:blipFill>
        <p:spPr>
          <a:xfrm>
            <a:off x="6280190" y="2731294"/>
            <a:ext cx="566976" cy="566976"/>
          </a:xfrm>
          <a:prstGeom prst="rect">
            <a:avLst/>
          </a:prstGeom>
        </p:spPr>
      </p:pic>
      <p:sp>
        <p:nvSpPr>
          <p:cNvPr id="5" name="Text 1"/>
          <p:cNvSpPr/>
          <p:nvPr/>
        </p:nvSpPr>
        <p:spPr>
          <a:xfrm>
            <a:off x="6280190" y="3525083"/>
            <a:ext cx="3608070" cy="708660"/>
          </a:xfrm>
          <a:prstGeom prst="rect">
            <a:avLst/>
          </a:prstGeom>
          <a:noFill/>
          <a:ln/>
        </p:spPr>
        <p:txBody>
          <a:bodyPr wrap="squar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Évaluations basées sur les LLM</a:t>
            </a:r>
            <a:endParaRPr lang="en-US" sz="2200" dirty="0"/>
          </a:p>
        </p:txBody>
      </p:sp>
      <p:sp>
        <p:nvSpPr>
          <p:cNvPr id="6" name="Text 2"/>
          <p:cNvSpPr/>
          <p:nvPr/>
        </p:nvSpPr>
        <p:spPr>
          <a:xfrm>
            <a:off x="6280190" y="4369832"/>
            <a:ext cx="3608070" cy="217741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Utilise des LLM avancés comme GPT-4 pour évaluer les sorties d'autres LLM en fonction de critères prédéfinis tels que la cohérence ou l'exactitude factuelle.</a:t>
            </a:r>
            <a:endParaRPr lang="en-US" sz="1750" dirty="0"/>
          </a:p>
        </p:txBody>
      </p:sp>
      <p:pic>
        <p:nvPicPr>
          <p:cNvPr id="7" name="Image 2" descr="preencoded.png"/>
          <p:cNvPicPr>
            <a:picLocks noChangeAspect="1"/>
          </p:cNvPicPr>
          <p:nvPr/>
        </p:nvPicPr>
        <p:blipFill>
          <a:blip r:embed="rId5"/>
          <a:stretch>
            <a:fillRect/>
          </a:stretch>
        </p:blipFill>
        <p:spPr>
          <a:xfrm>
            <a:off x="10228421" y="2731294"/>
            <a:ext cx="566976" cy="566976"/>
          </a:xfrm>
          <a:prstGeom prst="rect">
            <a:avLst/>
          </a:prstGeom>
        </p:spPr>
      </p:pic>
      <p:sp>
        <p:nvSpPr>
          <p:cNvPr id="8" name="Text 3"/>
          <p:cNvSpPr/>
          <p:nvPr/>
        </p:nvSpPr>
        <p:spPr>
          <a:xfrm>
            <a:off x="10228421" y="352508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Test de résistance</a:t>
            </a:r>
            <a:endParaRPr lang="en-US" sz="2200" dirty="0"/>
          </a:p>
        </p:txBody>
      </p:sp>
      <p:sp>
        <p:nvSpPr>
          <p:cNvPr id="9" name="Text 4"/>
          <p:cNvSpPr/>
          <p:nvPr/>
        </p:nvSpPr>
        <p:spPr>
          <a:xfrm>
            <a:off x="10228421" y="4015502"/>
            <a:ext cx="3608189" cy="1451610"/>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Évalue la performance dans des conditions difficiles, comme des invites ambiguës ou des cas limites.</a:t>
            </a:r>
            <a:endParaRPr lang="en-US" sz="1750" dirty="0"/>
          </a:p>
        </p:txBody>
      </p:sp>
      <p:sp>
        <p:nvSpPr>
          <p:cNvPr id="10" name="Rectangle 9">
            <a:extLst>
              <a:ext uri="{FF2B5EF4-FFF2-40B4-BE49-F238E27FC236}">
                <a16:creationId xmlns:a16="http://schemas.microsoft.com/office/drawing/2014/main" id="{AC39BC3E-3F4A-2B7A-DFFD-268F27C110D8}"/>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8660" y="556855"/>
            <a:ext cx="10110430" cy="632817"/>
          </a:xfrm>
          <a:prstGeom prst="rect">
            <a:avLst/>
          </a:prstGeom>
          <a:noFill/>
          <a:ln/>
        </p:spPr>
        <p:txBody>
          <a:bodyPr wrap="none" lIns="0" tIns="0" rIns="0" bIns="0" rtlCol="0" anchor="t"/>
          <a:lstStyle/>
          <a:p>
            <a:pPr marL="0" indent="0">
              <a:lnSpc>
                <a:spcPts val="4950"/>
              </a:lnSpc>
              <a:buNone/>
            </a:pPr>
            <a:r>
              <a:rPr lang="en-US" sz="3950" b="1" dirty="0">
                <a:solidFill>
                  <a:srgbClr val="443728"/>
                </a:solidFill>
                <a:latin typeface="Crimson Pro Bold" pitchFamily="34" charset="0"/>
                <a:ea typeface="Crimson Pro Bold" pitchFamily="34" charset="-122"/>
                <a:cs typeface="Crimson Pro Bold" pitchFamily="34" charset="-120"/>
              </a:rPr>
              <a:t>Meilleures pratiques pour l'évaluation des LLM</a:t>
            </a:r>
            <a:endParaRPr lang="en-US" sz="3950" dirty="0"/>
          </a:p>
        </p:txBody>
      </p:sp>
      <p:sp>
        <p:nvSpPr>
          <p:cNvPr id="3" name="Shape 1"/>
          <p:cNvSpPr/>
          <p:nvPr/>
        </p:nvSpPr>
        <p:spPr>
          <a:xfrm>
            <a:off x="7303770" y="1594604"/>
            <a:ext cx="22860" cy="6078974"/>
          </a:xfrm>
          <a:prstGeom prst="roundRect">
            <a:avLst>
              <a:gd name="adj" fmla="val 372052"/>
            </a:avLst>
          </a:prstGeom>
          <a:solidFill>
            <a:srgbClr val="D1C8C6"/>
          </a:solidFill>
          <a:ln/>
        </p:spPr>
        <p:txBody>
          <a:bodyPr/>
          <a:lstStyle/>
          <a:p>
            <a:endParaRPr lang="fr-FR"/>
          </a:p>
        </p:txBody>
      </p:sp>
      <p:sp>
        <p:nvSpPr>
          <p:cNvPr id="4" name="Shape 2"/>
          <p:cNvSpPr/>
          <p:nvPr/>
        </p:nvSpPr>
        <p:spPr>
          <a:xfrm>
            <a:off x="6401633" y="2038707"/>
            <a:ext cx="708660" cy="22860"/>
          </a:xfrm>
          <a:prstGeom prst="roundRect">
            <a:avLst>
              <a:gd name="adj" fmla="val 372052"/>
            </a:avLst>
          </a:prstGeom>
          <a:solidFill>
            <a:srgbClr val="D1C8C6"/>
          </a:solidFill>
          <a:ln/>
        </p:spPr>
        <p:txBody>
          <a:bodyPr/>
          <a:lstStyle/>
          <a:p>
            <a:endParaRPr lang="fr-FR"/>
          </a:p>
        </p:txBody>
      </p:sp>
      <p:sp>
        <p:nvSpPr>
          <p:cNvPr id="5" name="Shape 3"/>
          <p:cNvSpPr/>
          <p:nvPr/>
        </p:nvSpPr>
        <p:spPr>
          <a:xfrm>
            <a:off x="7087433" y="1822371"/>
            <a:ext cx="455533" cy="455533"/>
          </a:xfrm>
          <a:prstGeom prst="roundRect">
            <a:avLst>
              <a:gd name="adj" fmla="val 18671"/>
            </a:avLst>
          </a:prstGeom>
          <a:solidFill>
            <a:srgbClr val="EBE2E0"/>
          </a:solidFill>
          <a:ln w="7620">
            <a:solidFill>
              <a:srgbClr val="D1C8C6"/>
            </a:solidFill>
            <a:prstDash val="solid"/>
          </a:ln>
        </p:spPr>
        <p:txBody>
          <a:bodyPr/>
          <a:lstStyle/>
          <a:p>
            <a:endParaRPr lang="fr-FR"/>
          </a:p>
        </p:txBody>
      </p:sp>
      <p:sp>
        <p:nvSpPr>
          <p:cNvPr id="6" name="Text 4"/>
          <p:cNvSpPr/>
          <p:nvPr/>
        </p:nvSpPr>
        <p:spPr>
          <a:xfrm>
            <a:off x="7258288" y="1898213"/>
            <a:ext cx="113705" cy="303728"/>
          </a:xfrm>
          <a:prstGeom prst="rect">
            <a:avLst/>
          </a:prstGeom>
          <a:noFill/>
          <a:ln/>
        </p:spPr>
        <p:txBody>
          <a:bodyPr wrap="none" lIns="0" tIns="0" rIns="0" bIns="0" rtlCol="0" anchor="t"/>
          <a:lstStyle/>
          <a:p>
            <a:pPr marL="0" indent="0" algn="ctr">
              <a:lnSpc>
                <a:spcPts val="2350"/>
              </a:lnSpc>
              <a:buNone/>
            </a:pPr>
            <a:r>
              <a:rPr lang="en-US" sz="2350" b="1" dirty="0">
                <a:solidFill>
                  <a:srgbClr val="443728"/>
                </a:solidFill>
                <a:latin typeface="Crimson Pro Bold" pitchFamily="34" charset="0"/>
                <a:ea typeface="Crimson Pro Bold" pitchFamily="34" charset="-122"/>
                <a:cs typeface="Crimson Pro Bold" pitchFamily="34" charset="-120"/>
              </a:rPr>
              <a:t>1</a:t>
            </a:r>
            <a:endParaRPr lang="en-US" sz="2350" dirty="0"/>
          </a:p>
        </p:txBody>
      </p:sp>
      <p:sp>
        <p:nvSpPr>
          <p:cNvPr id="7" name="Text 5"/>
          <p:cNvSpPr/>
          <p:nvPr/>
        </p:nvSpPr>
        <p:spPr>
          <a:xfrm>
            <a:off x="3426500" y="1797010"/>
            <a:ext cx="2774990" cy="316349"/>
          </a:xfrm>
          <a:prstGeom prst="rect">
            <a:avLst/>
          </a:prstGeom>
          <a:noFill/>
          <a:ln/>
        </p:spPr>
        <p:txBody>
          <a:bodyPr wrap="none" lIns="0" tIns="0" rIns="0" bIns="0" rtlCol="0" anchor="t"/>
          <a:lstStyle/>
          <a:p>
            <a:pPr marL="0" indent="0" algn="r">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Définir des objectifs clairs</a:t>
            </a:r>
            <a:endParaRPr lang="en-US" sz="1950" dirty="0"/>
          </a:p>
        </p:txBody>
      </p:sp>
      <p:sp>
        <p:nvSpPr>
          <p:cNvPr id="8" name="Text 6"/>
          <p:cNvSpPr/>
          <p:nvPr/>
        </p:nvSpPr>
        <p:spPr>
          <a:xfrm>
            <a:off x="708660" y="2234803"/>
            <a:ext cx="5492829" cy="971907"/>
          </a:xfrm>
          <a:prstGeom prst="rect">
            <a:avLst/>
          </a:prstGeom>
          <a:noFill/>
          <a:ln/>
        </p:spPr>
        <p:txBody>
          <a:bodyPr wrap="square" lIns="0" tIns="0" rIns="0" bIns="0" rtlCol="0" anchor="t"/>
          <a:lstStyle/>
          <a:p>
            <a:pPr marL="0" indent="0" algn="r">
              <a:lnSpc>
                <a:spcPts val="2550"/>
              </a:lnSpc>
              <a:buNone/>
            </a:pPr>
            <a:r>
              <a:rPr lang="en-US" sz="1550" dirty="0">
                <a:solidFill>
                  <a:srgbClr val="443728"/>
                </a:solidFill>
                <a:latin typeface="Open Sans" pitchFamily="34" charset="0"/>
                <a:ea typeface="Open Sans" pitchFamily="34" charset="-122"/>
                <a:cs typeface="Open Sans" pitchFamily="34" charset="-120"/>
              </a:rPr>
              <a:t>Établir des objectifs spécifiques pour le processus d'évaluation, comme améliorer la précision de la traduction ou réduire les biais.</a:t>
            </a:r>
            <a:endParaRPr lang="en-US" sz="1550" dirty="0"/>
          </a:p>
        </p:txBody>
      </p:sp>
      <p:sp>
        <p:nvSpPr>
          <p:cNvPr id="9" name="Shape 7"/>
          <p:cNvSpPr/>
          <p:nvPr/>
        </p:nvSpPr>
        <p:spPr>
          <a:xfrm>
            <a:off x="7520107" y="3051096"/>
            <a:ext cx="708660" cy="22860"/>
          </a:xfrm>
          <a:prstGeom prst="roundRect">
            <a:avLst>
              <a:gd name="adj" fmla="val 372052"/>
            </a:avLst>
          </a:prstGeom>
          <a:solidFill>
            <a:srgbClr val="D1C8C6"/>
          </a:solidFill>
          <a:ln/>
        </p:spPr>
        <p:txBody>
          <a:bodyPr/>
          <a:lstStyle/>
          <a:p>
            <a:endParaRPr lang="fr-FR"/>
          </a:p>
        </p:txBody>
      </p:sp>
      <p:sp>
        <p:nvSpPr>
          <p:cNvPr id="10" name="Shape 8"/>
          <p:cNvSpPr/>
          <p:nvPr/>
        </p:nvSpPr>
        <p:spPr>
          <a:xfrm>
            <a:off x="7087433" y="2834759"/>
            <a:ext cx="455533" cy="455533"/>
          </a:xfrm>
          <a:prstGeom prst="roundRect">
            <a:avLst>
              <a:gd name="adj" fmla="val 18671"/>
            </a:avLst>
          </a:prstGeom>
          <a:solidFill>
            <a:srgbClr val="EBE2E0"/>
          </a:solidFill>
          <a:ln w="7620">
            <a:solidFill>
              <a:srgbClr val="D1C8C6"/>
            </a:solidFill>
            <a:prstDash val="solid"/>
          </a:ln>
        </p:spPr>
        <p:txBody>
          <a:bodyPr/>
          <a:lstStyle/>
          <a:p>
            <a:endParaRPr lang="fr-FR"/>
          </a:p>
        </p:txBody>
      </p:sp>
      <p:sp>
        <p:nvSpPr>
          <p:cNvPr id="11" name="Text 9"/>
          <p:cNvSpPr/>
          <p:nvPr/>
        </p:nvSpPr>
        <p:spPr>
          <a:xfrm>
            <a:off x="7237690" y="2910602"/>
            <a:ext cx="154900" cy="303728"/>
          </a:xfrm>
          <a:prstGeom prst="rect">
            <a:avLst/>
          </a:prstGeom>
          <a:noFill/>
          <a:ln/>
        </p:spPr>
        <p:txBody>
          <a:bodyPr wrap="none" lIns="0" tIns="0" rIns="0" bIns="0" rtlCol="0" anchor="t"/>
          <a:lstStyle/>
          <a:p>
            <a:pPr marL="0" indent="0" algn="ctr">
              <a:lnSpc>
                <a:spcPts val="2350"/>
              </a:lnSpc>
              <a:buNone/>
            </a:pPr>
            <a:r>
              <a:rPr lang="en-US" sz="2350" b="1" dirty="0">
                <a:solidFill>
                  <a:srgbClr val="443728"/>
                </a:solidFill>
                <a:latin typeface="Crimson Pro Bold" pitchFamily="34" charset="0"/>
                <a:ea typeface="Crimson Pro Bold" pitchFamily="34" charset="-122"/>
                <a:cs typeface="Crimson Pro Bold" pitchFamily="34" charset="-120"/>
              </a:rPr>
              <a:t>2</a:t>
            </a:r>
            <a:endParaRPr lang="en-US" sz="2350" dirty="0"/>
          </a:p>
        </p:txBody>
      </p:sp>
      <p:sp>
        <p:nvSpPr>
          <p:cNvPr id="12" name="Text 10"/>
          <p:cNvSpPr/>
          <p:nvPr/>
        </p:nvSpPr>
        <p:spPr>
          <a:xfrm>
            <a:off x="8428911" y="2809399"/>
            <a:ext cx="4405193" cy="316349"/>
          </a:xfrm>
          <a:prstGeom prst="rect">
            <a:avLst/>
          </a:prstGeom>
          <a:noFill/>
          <a:ln/>
        </p:spPr>
        <p:txBody>
          <a:bodyPr wrap="none" lIns="0" tIns="0" rIns="0" bIns="0" rtlCol="0" anchor="t"/>
          <a:lstStyle/>
          <a:p>
            <a:pPr marL="0" indent="0" algn="l">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Adapter l'évaluation aux cas d'utilisation</a:t>
            </a:r>
            <a:endParaRPr lang="en-US" sz="1950" dirty="0"/>
          </a:p>
        </p:txBody>
      </p:sp>
      <p:sp>
        <p:nvSpPr>
          <p:cNvPr id="13" name="Text 11"/>
          <p:cNvSpPr/>
          <p:nvPr/>
        </p:nvSpPr>
        <p:spPr>
          <a:xfrm>
            <a:off x="8428911" y="3247192"/>
            <a:ext cx="5492829" cy="1295876"/>
          </a:xfrm>
          <a:prstGeom prst="rect">
            <a:avLst/>
          </a:prstGeom>
          <a:noFill/>
          <a:ln/>
        </p:spPr>
        <p:txBody>
          <a:bodyPr wrap="square" lIns="0" tIns="0" rIns="0" bIns="0" rtlCol="0" anchor="t"/>
          <a:lstStyle/>
          <a:p>
            <a:pPr marL="0" indent="0" algn="l">
              <a:lnSpc>
                <a:spcPts val="2550"/>
              </a:lnSpc>
              <a:buNone/>
            </a:pPr>
            <a:r>
              <a:rPr lang="en-US" sz="1550" dirty="0">
                <a:solidFill>
                  <a:srgbClr val="443728"/>
                </a:solidFill>
                <a:latin typeface="Open Sans" pitchFamily="34" charset="0"/>
                <a:ea typeface="Open Sans" pitchFamily="34" charset="-122"/>
                <a:cs typeface="Open Sans" pitchFamily="34" charset="-120"/>
              </a:rPr>
              <a:t>Utiliser des benchmarks et des métriques spécifiques à la tâche (par exemple, la précision pour les tâches de classification ou la similarité sémantique pour les tâches créatives).</a:t>
            </a:r>
            <a:endParaRPr lang="en-US" sz="1550" dirty="0"/>
          </a:p>
        </p:txBody>
      </p:sp>
      <p:sp>
        <p:nvSpPr>
          <p:cNvPr id="14" name="Shape 12"/>
          <p:cNvSpPr/>
          <p:nvPr/>
        </p:nvSpPr>
        <p:spPr>
          <a:xfrm>
            <a:off x="6401633" y="4221480"/>
            <a:ext cx="708660" cy="22860"/>
          </a:xfrm>
          <a:prstGeom prst="roundRect">
            <a:avLst>
              <a:gd name="adj" fmla="val 372052"/>
            </a:avLst>
          </a:prstGeom>
          <a:solidFill>
            <a:srgbClr val="D1C8C6"/>
          </a:solidFill>
          <a:ln/>
        </p:spPr>
        <p:txBody>
          <a:bodyPr/>
          <a:lstStyle/>
          <a:p>
            <a:endParaRPr lang="fr-FR"/>
          </a:p>
        </p:txBody>
      </p:sp>
      <p:sp>
        <p:nvSpPr>
          <p:cNvPr id="15" name="Shape 13"/>
          <p:cNvSpPr/>
          <p:nvPr/>
        </p:nvSpPr>
        <p:spPr>
          <a:xfrm>
            <a:off x="7087433" y="4005143"/>
            <a:ext cx="455533" cy="455533"/>
          </a:xfrm>
          <a:prstGeom prst="roundRect">
            <a:avLst>
              <a:gd name="adj" fmla="val 18671"/>
            </a:avLst>
          </a:prstGeom>
          <a:solidFill>
            <a:srgbClr val="EBE2E0"/>
          </a:solidFill>
          <a:ln w="7620">
            <a:solidFill>
              <a:srgbClr val="D1C8C6"/>
            </a:solidFill>
            <a:prstDash val="solid"/>
          </a:ln>
        </p:spPr>
        <p:txBody>
          <a:bodyPr/>
          <a:lstStyle/>
          <a:p>
            <a:endParaRPr lang="fr-FR"/>
          </a:p>
        </p:txBody>
      </p:sp>
      <p:sp>
        <p:nvSpPr>
          <p:cNvPr id="16" name="Text 14"/>
          <p:cNvSpPr/>
          <p:nvPr/>
        </p:nvSpPr>
        <p:spPr>
          <a:xfrm>
            <a:off x="7241024" y="4080986"/>
            <a:ext cx="148352" cy="303728"/>
          </a:xfrm>
          <a:prstGeom prst="rect">
            <a:avLst/>
          </a:prstGeom>
          <a:noFill/>
          <a:ln/>
        </p:spPr>
        <p:txBody>
          <a:bodyPr wrap="none" lIns="0" tIns="0" rIns="0" bIns="0" rtlCol="0" anchor="t"/>
          <a:lstStyle/>
          <a:p>
            <a:pPr marL="0" indent="0" algn="ctr">
              <a:lnSpc>
                <a:spcPts val="2350"/>
              </a:lnSpc>
              <a:buNone/>
            </a:pPr>
            <a:r>
              <a:rPr lang="en-US" sz="2350" b="1" dirty="0">
                <a:solidFill>
                  <a:srgbClr val="443728"/>
                </a:solidFill>
                <a:latin typeface="Crimson Pro Bold" pitchFamily="34" charset="0"/>
                <a:ea typeface="Crimson Pro Bold" pitchFamily="34" charset="-122"/>
                <a:cs typeface="Crimson Pro Bold" pitchFamily="34" charset="-120"/>
              </a:rPr>
              <a:t>3</a:t>
            </a:r>
            <a:endParaRPr lang="en-US" sz="2350" dirty="0"/>
          </a:p>
        </p:txBody>
      </p:sp>
      <p:sp>
        <p:nvSpPr>
          <p:cNvPr id="17" name="Text 15"/>
          <p:cNvSpPr/>
          <p:nvPr/>
        </p:nvSpPr>
        <p:spPr>
          <a:xfrm>
            <a:off x="3670221" y="3979783"/>
            <a:ext cx="2531269" cy="316349"/>
          </a:xfrm>
          <a:prstGeom prst="rect">
            <a:avLst/>
          </a:prstGeom>
          <a:noFill/>
          <a:ln/>
        </p:spPr>
        <p:txBody>
          <a:bodyPr wrap="none" lIns="0" tIns="0" rIns="0" bIns="0" rtlCol="0" anchor="t"/>
          <a:lstStyle/>
          <a:p>
            <a:pPr marL="0" indent="0" algn="r">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Combiner les méthodes</a:t>
            </a:r>
            <a:endParaRPr lang="en-US" sz="1950" dirty="0"/>
          </a:p>
        </p:txBody>
      </p:sp>
      <p:sp>
        <p:nvSpPr>
          <p:cNvPr id="18" name="Text 16"/>
          <p:cNvSpPr/>
          <p:nvPr/>
        </p:nvSpPr>
        <p:spPr>
          <a:xfrm>
            <a:off x="708660" y="4417576"/>
            <a:ext cx="5492829" cy="971907"/>
          </a:xfrm>
          <a:prstGeom prst="rect">
            <a:avLst/>
          </a:prstGeom>
          <a:noFill/>
          <a:ln/>
        </p:spPr>
        <p:txBody>
          <a:bodyPr wrap="square" lIns="0" tIns="0" rIns="0" bIns="0" rtlCol="0" anchor="t"/>
          <a:lstStyle/>
          <a:p>
            <a:pPr marL="0" indent="0" algn="r">
              <a:lnSpc>
                <a:spcPts val="2550"/>
              </a:lnSpc>
              <a:buNone/>
            </a:pPr>
            <a:r>
              <a:rPr lang="en-US" sz="1550" dirty="0">
                <a:solidFill>
                  <a:srgbClr val="443728"/>
                </a:solidFill>
                <a:latin typeface="Open Sans" pitchFamily="34" charset="0"/>
                <a:ea typeface="Open Sans" pitchFamily="34" charset="-122"/>
                <a:cs typeface="Open Sans" pitchFamily="34" charset="-120"/>
              </a:rPr>
              <a:t>Intégrer l'évaluation humaine avec des métriques automatisées pour capturer à la fois les aspects qualitatifs et quantitatifs de la performance.</a:t>
            </a:r>
            <a:endParaRPr lang="en-US" sz="1550" dirty="0"/>
          </a:p>
        </p:txBody>
      </p:sp>
      <p:sp>
        <p:nvSpPr>
          <p:cNvPr id="19" name="Shape 17"/>
          <p:cNvSpPr/>
          <p:nvPr/>
        </p:nvSpPr>
        <p:spPr>
          <a:xfrm>
            <a:off x="7520107" y="5391983"/>
            <a:ext cx="708660" cy="22860"/>
          </a:xfrm>
          <a:prstGeom prst="roundRect">
            <a:avLst>
              <a:gd name="adj" fmla="val 372052"/>
            </a:avLst>
          </a:prstGeom>
          <a:solidFill>
            <a:srgbClr val="D1C8C6"/>
          </a:solidFill>
          <a:ln/>
        </p:spPr>
        <p:txBody>
          <a:bodyPr/>
          <a:lstStyle/>
          <a:p>
            <a:endParaRPr lang="fr-FR"/>
          </a:p>
        </p:txBody>
      </p:sp>
      <p:sp>
        <p:nvSpPr>
          <p:cNvPr id="20" name="Shape 18"/>
          <p:cNvSpPr/>
          <p:nvPr/>
        </p:nvSpPr>
        <p:spPr>
          <a:xfrm>
            <a:off x="7087433" y="5175647"/>
            <a:ext cx="455533" cy="455533"/>
          </a:xfrm>
          <a:prstGeom prst="roundRect">
            <a:avLst>
              <a:gd name="adj" fmla="val 18671"/>
            </a:avLst>
          </a:prstGeom>
          <a:solidFill>
            <a:srgbClr val="EBE2E0"/>
          </a:solidFill>
          <a:ln w="7620">
            <a:solidFill>
              <a:srgbClr val="D1C8C6"/>
            </a:solidFill>
            <a:prstDash val="solid"/>
          </a:ln>
        </p:spPr>
        <p:txBody>
          <a:bodyPr/>
          <a:lstStyle/>
          <a:p>
            <a:endParaRPr lang="fr-FR"/>
          </a:p>
        </p:txBody>
      </p:sp>
      <p:sp>
        <p:nvSpPr>
          <p:cNvPr id="21" name="Text 19"/>
          <p:cNvSpPr/>
          <p:nvPr/>
        </p:nvSpPr>
        <p:spPr>
          <a:xfrm>
            <a:off x="7233285" y="5251490"/>
            <a:ext cx="163830" cy="303728"/>
          </a:xfrm>
          <a:prstGeom prst="rect">
            <a:avLst/>
          </a:prstGeom>
          <a:noFill/>
          <a:ln/>
        </p:spPr>
        <p:txBody>
          <a:bodyPr wrap="none" lIns="0" tIns="0" rIns="0" bIns="0" rtlCol="0" anchor="t"/>
          <a:lstStyle/>
          <a:p>
            <a:pPr marL="0" indent="0" algn="ctr">
              <a:lnSpc>
                <a:spcPts val="2350"/>
              </a:lnSpc>
              <a:buNone/>
            </a:pPr>
            <a:r>
              <a:rPr lang="en-US" sz="2350" b="1" dirty="0">
                <a:solidFill>
                  <a:srgbClr val="443728"/>
                </a:solidFill>
                <a:latin typeface="Crimson Pro Bold" pitchFamily="34" charset="0"/>
                <a:ea typeface="Crimson Pro Bold" pitchFamily="34" charset="-122"/>
                <a:cs typeface="Crimson Pro Bold" pitchFamily="34" charset="-120"/>
              </a:rPr>
              <a:t>4</a:t>
            </a:r>
            <a:endParaRPr lang="en-US" sz="2350" dirty="0"/>
          </a:p>
        </p:txBody>
      </p:sp>
      <p:sp>
        <p:nvSpPr>
          <p:cNvPr id="22" name="Text 20"/>
          <p:cNvSpPr/>
          <p:nvPr/>
        </p:nvSpPr>
        <p:spPr>
          <a:xfrm>
            <a:off x="8428911" y="5150287"/>
            <a:ext cx="2531269" cy="316349"/>
          </a:xfrm>
          <a:prstGeom prst="rect">
            <a:avLst/>
          </a:prstGeom>
          <a:noFill/>
          <a:ln/>
        </p:spPr>
        <p:txBody>
          <a:bodyPr wrap="none" lIns="0" tIns="0" rIns="0" bIns="0" rtlCol="0" anchor="t"/>
          <a:lstStyle/>
          <a:p>
            <a:pPr marL="0" indent="0" algn="l">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Surveiller la robustesse</a:t>
            </a:r>
            <a:endParaRPr lang="en-US" sz="1950" dirty="0"/>
          </a:p>
        </p:txBody>
      </p:sp>
      <p:sp>
        <p:nvSpPr>
          <p:cNvPr id="23" name="Text 21"/>
          <p:cNvSpPr/>
          <p:nvPr/>
        </p:nvSpPr>
        <p:spPr>
          <a:xfrm>
            <a:off x="8428911" y="5588079"/>
            <a:ext cx="5492829" cy="971907"/>
          </a:xfrm>
          <a:prstGeom prst="rect">
            <a:avLst/>
          </a:prstGeom>
          <a:noFill/>
          <a:ln/>
        </p:spPr>
        <p:txBody>
          <a:bodyPr wrap="square" lIns="0" tIns="0" rIns="0" bIns="0" rtlCol="0" anchor="t"/>
          <a:lstStyle/>
          <a:p>
            <a:pPr marL="0" indent="0" algn="l">
              <a:lnSpc>
                <a:spcPts val="2550"/>
              </a:lnSpc>
              <a:buNone/>
            </a:pPr>
            <a:r>
              <a:rPr lang="en-US" sz="1550" dirty="0">
                <a:solidFill>
                  <a:srgbClr val="443728"/>
                </a:solidFill>
                <a:latin typeface="Open Sans" pitchFamily="34" charset="0"/>
                <a:ea typeface="Open Sans" pitchFamily="34" charset="-122"/>
                <a:cs typeface="Open Sans" pitchFamily="34" charset="-120"/>
              </a:rPr>
              <a:t>Tester les modèles sur des cas limites et des scénarios dynamiques pour évaluer leur adaptabilité et leur fiabilité dans les applications réelles.</a:t>
            </a:r>
            <a:endParaRPr lang="en-US" sz="1550" dirty="0"/>
          </a:p>
        </p:txBody>
      </p:sp>
      <p:sp>
        <p:nvSpPr>
          <p:cNvPr id="24" name="Shape 22"/>
          <p:cNvSpPr/>
          <p:nvPr/>
        </p:nvSpPr>
        <p:spPr>
          <a:xfrm>
            <a:off x="6401633" y="6400443"/>
            <a:ext cx="708660" cy="22860"/>
          </a:xfrm>
          <a:prstGeom prst="roundRect">
            <a:avLst>
              <a:gd name="adj" fmla="val 372052"/>
            </a:avLst>
          </a:prstGeom>
          <a:solidFill>
            <a:srgbClr val="D1C8C6"/>
          </a:solidFill>
          <a:ln/>
        </p:spPr>
        <p:txBody>
          <a:bodyPr/>
          <a:lstStyle/>
          <a:p>
            <a:endParaRPr lang="fr-FR"/>
          </a:p>
        </p:txBody>
      </p:sp>
      <p:sp>
        <p:nvSpPr>
          <p:cNvPr id="25" name="Shape 23"/>
          <p:cNvSpPr/>
          <p:nvPr/>
        </p:nvSpPr>
        <p:spPr>
          <a:xfrm>
            <a:off x="7087433" y="6184106"/>
            <a:ext cx="455533" cy="455533"/>
          </a:xfrm>
          <a:prstGeom prst="roundRect">
            <a:avLst>
              <a:gd name="adj" fmla="val 18671"/>
            </a:avLst>
          </a:prstGeom>
          <a:solidFill>
            <a:srgbClr val="EBE2E0"/>
          </a:solidFill>
          <a:ln w="7620">
            <a:solidFill>
              <a:srgbClr val="D1C8C6"/>
            </a:solidFill>
            <a:prstDash val="solid"/>
          </a:ln>
        </p:spPr>
        <p:txBody>
          <a:bodyPr/>
          <a:lstStyle/>
          <a:p>
            <a:endParaRPr lang="fr-FR"/>
          </a:p>
        </p:txBody>
      </p:sp>
      <p:sp>
        <p:nvSpPr>
          <p:cNvPr id="26" name="Text 24"/>
          <p:cNvSpPr/>
          <p:nvPr/>
        </p:nvSpPr>
        <p:spPr>
          <a:xfrm>
            <a:off x="7240667" y="6259949"/>
            <a:ext cx="148947" cy="303728"/>
          </a:xfrm>
          <a:prstGeom prst="rect">
            <a:avLst/>
          </a:prstGeom>
          <a:noFill/>
          <a:ln/>
        </p:spPr>
        <p:txBody>
          <a:bodyPr wrap="none" lIns="0" tIns="0" rIns="0" bIns="0" rtlCol="0" anchor="t"/>
          <a:lstStyle/>
          <a:p>
            <a:pPr marL="0" indent="0" algn="ctr">
              <a:lnSpc>
                <a:spcPts val="2350"/>
              </a:lnSpc>
              <a:buNone/>
            </a:pPr>
            <a:r>
              <a:rPr lang="en-US" sz="2350" b="1" dirty="0">
                <a:solidFill>
                  <a:srgbClr val="443728"/>
                </a:solidFill>
                <a:latin typeface="Crimson Pro Bold" pitchFamily="34" charset="0"/>
                <a:ea typeface="Crimson Pro Bold" pitchFamily="34" charset="-122"/>
                <a:cs typeface="Crimson Pro Bold" pitchFamily="34" charset="-120"/>
              </a:rPr>
              <a:t>5</a:t>
            </a:r>
            <a:endParaRPr lang="en-US" sz="2350" dirty="0"/>
          </a:p>
        </p:txBody>
      </p:sp>
      <p:sp>
        <p:nvSpPr>
          <p:cNvPr id="27" name="Text 25"/>
          <p:cNvSpPr/>
          <p:nvPr/>
        </p:nvSpPr>
        <p:spPr>
          <a:xfrm>
            <a:off x="3670221" y="6158746"/>
            <a:ext cx="2531269" cy="316349"/>
          </a:xfrm>
          <a:prstGeom prst="rect">
            <a:avLst/>
          </a:prstGeom>
          <a:noFill/>
          <a:ln/>
        </p:spPr>
        <p:txBody>
          <a:bodyPr wrap="none" lIns="0" tIns="0" rIns="0" bIns="0" rtlCol="0" anchor="t"/>
          <a:lstStyle/>
          <a:p>
            <a:pPr marL="0" indent="0" algn="r">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Assurer la transparence</a:t>
            </a:r>
            <a:endParaRPr lang="en-US" sz="1950" dirty="0"/>
          </a:p>
        </p:txBody>
      </p:sp>
      <p:sp>
        <p:nvSpPr>
          <p:cNvPr id="28" name="Text 26"/>
          <p:cNvSpPr/>
          <p:nvPr/>
        </p:nvSpPr>
        <p:spPr>
          <a:xfrm>
            <a:off x="708660" y="6596539"/>
            <a:ext cx="5492829" cy="647938"/>
          </a:xfrm>
          <a:prstGeom prst="rect">
            <a:avLst/>
          </a:prstGeom>
          <a:noFill/>
          <a:ln/>
        </p:spPr>
        <p:txBody>
          <a:bodyPr wrap="square" lIns="0" tIns="0" rIns="0" bIns="0" rtlCol="0" anchor="t"/>
          <a:lstStyle/>
          <a:p>
            <a:pPr marL="0" indent="0" algn="r">
              <a:lnSpc>
                <a:spcPts val="2550"/>
              </a:lnSpc>
              <a:buNone/>
            </a:pPr>
            <a:r>
              <a:rPr lang="en-US" sz="1550" dirty="0">
                <a:solidFill>
                  <a:srgbClr val="443728"/>
                </a:solidFill>
                <a:latin typeface="Open Sans" pitchFamily="34" charset="0"/>
                <a:ea typeface="Open Sans" pitchFamily="34" charset="-122"/>
                <a:cs typeface="Open Sans" pitchFamily="34" charset="-120"/>
              </a:rPr>
              <a:t>Documenter les processus et les jeux de données d'évaluation pour la reproductibilité et la responsabilité.</a:t>
            </a:r>
            <a:endParaRPr lang="en-US" sz="1550" dirty="0"/>
          </a:p>
        </p:txBody>
      </p:sp>
      <p:sp>
        <p:nvSpPr>
          <p:cNvPr id="29" name="Rectangle 28">
            <a:extLst>
              <a:ext uri="{FF2B5EF4-FFF2-40B4-BE49-F238E27FC236}">
                <a16:creationId xmlns:a16="http://schemas.microsoft.com/office/drawing/2014/main" id="{D398F1B4-B657-A162-D62D-16CDE121FA12}"/>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5174" y="859155"/>
            <a:ext cx="6403062" cy="597218"/>
          </a:xfrm>
          <a:prstGeom prst="rect">
            <a:avLst/>
          </a:prstGeom>
          <a:noFill/>
          <a:ln/>
        </p:spPr>
        <p:txBody>
          <a:bodyPr wrap="none" lIns="0" tIns="0" rIns="0" bIns="0" rtlCol="0" anchor="t"/>
          <a:lstStyle/>
          <a:p>
            <a:pPr marL="0" indent="0">
              <a:lnSpc>
                <a:spcPts val="4700"/>
              </a:lnSpc>
              <a:buNone/>
            </a:pPr>
            <a:r>
              <a:rPr lang="en-US" sz="3750" b="1" dirty="0">
                <a:solidFill>
                  <a:srgbClr val="443728"/>
                </a:solidFill>
                <a:latin typeface="Crimson Pro Bold" pitchFamily="34" charset="0"/>
                <a:ea typeface="Crimson Pro Bold" pitchFamily="34" charset="-122"/>
                <a:cs typeface="Crimson Pro Bold" pitchFamily="34" charset="-120"/>
              </a:rPr>
              <a:t>Défis dans l'évaluation des LLM</a:t>
            </a:r>
            <a:endParaRPr lang="en-US" sz="3750" dirty="0"/>
          </a:p>
        </p:txBody>
      </p:sp>
      <p:pic>
        <p:nvPicPr>
          <p:cNvPr id="4" name="Image 1" descr="preencoded.png"/>
          <p:cNvPicPr>
            <a:picLocks noChangeAspect="1"/>
          </p:cNvPicPr>
          <p:nvPr/>
        </p:nvPicPr>
        <p:blipFill>
          <a:blip r:embed="rId4"/>
          <a:stretch>
            <a:fillRect/>
          </a:stretch>
        </p:blipFill>
        <p:spPr>
          <a:xfrm>
            <a:off x="6155174" y="1742956"/>
            <a:ext cx="955477" cy="1406843"/>
          </a:xfrm>
          <a:prstGeom prst="rect">
            <a:avLst/>
          </a:prstGeom>
        </p:spPr>
      </p:pic>
      <p:sp>
        <p:nvSpPr>
          <p:cNvPr id="5" name="Text 1"/>
          <p:cNvSpPr/>
          <p:nvPr/>
        </p:nvSpPr>
        <p:spPr>
          <a:xfrm>
            <a:off x="7397234" y="1934051"/>
            <a:ext cx="3641050" cy="298490"/>
          </a:xfrm>
          <a:prstGeom prst="rect">
            <a:avLst/>
          </a:prstGeom>
          <a:noFill/>
          <a:ln/>
        </p:spPr>
        <p:txBody>
          <a:bodyPr wrap="none" lIns="0" tIns="0" rIns="0" bIns="0" rtlCol="0" anchor="t"/>
          <a:lstStyle/>
          <a:p>
            <a:pPr marL="0" indent="0" algn="l">
              <a:lnSpc>
                <a:spcPts val="2350"/>
              </a:lnSpc>
              <a:buNone/>
            </a:pPr>
            <a:r>
              <a:rPr lang="en-US" sz="1850" b="1" dirty="0">
                <a:solidFill>
                  <a:srgbClr val="443728"/>
                </a:solidFill>
                <a:latin typeface="Crimson Pro Bold" pitchFamily="34" charset="0"/>
                <a:ea typeface="Crimson Pro Bold" pitchFamily="34" charset="-122"/>
                <a:cs typeface="Crimson Pro Bold" pitchFamily="34" charset="-120"/>
              </a:rPr>
              <a:t>Subjectivité des jugements humains</a:t>
            </a:r>
            <a:endParaRPr lang="en-US" sz="1850" dirty="0"/>
          </a:p>
        </p:txBody>
      </p:sp>
      <p:sp>
        <p:nvSpPr>
          <p:cNvPr id="6" name="Text 2"/>
          <p:cNvSpPr/>
          <p:nvPr/>
        </p:nvSpPr>
        <p:spPr>
          <a:xfrm>
            <a:off x="7397234" y="2347198"/>
            <a:ext cx="6564392" cy="611505"/>
          </a:xfrm>
          <a:prstGeom prst="rect">
            <a:avLst/>
          </a:prstGeom>
          <a:noFill/>
          <a:ln/>
        </p:spPr>
        <p:txBody>
          <a:bodyPr wrap="square" lIns="0" tIns="0" rIns="0" bIns="0" rtlCol="0" anchor="t"/>
          <a:lstStyle/>
          <a:p>
            <a:pPr marL="0" indent="0" algn="l">
              <a:lnSpc>
                <a:spcPts val="2400"/>
              </a:lnSpc>
              <a:buNone/>
            </a:pPr>
            <a:r>
              <a:rPr lang="en-US" sz="1500" dirty="0">
                <a:solidFill>
                  <a:srgbClr val="443728"/>
                </a:solidFill>
                <a:latin typeface="Open Sans" pitchFamily="34" charset="0"/>
                <a:ea typeface="Open Sans" pitchFamily="34" charset="-122"/>
                <a:cs typeface="Open Sans" pitchFamily="34" charset="-120"/>
              </a:rPr>
              <a:t>Les évaluations qualitatives peuvent varier considérablement entre évaluateurs.</a:t>
            </a:r>
            <a:endParaRPr lang="en-US" sz="1500" dirty="0"/>
          </a:p>
        </p:txBody>
      </p:sp>
      <p:pic>
        <p:nvPicPr>
          <p:cNvPr id="7" name="Image 2" descr="preencoded.png"/>
          <p:cNvPicPr>
            <a:picLocks noChangeAspect="1"/>
          </p:cNvPicPr>
          <p:nvPr/>
        </p:nvPicPr>
        <p:blipFill>
          <a:blip r:embed="rId5"/>
          <a:stretch>
            <a:fillRect/>
          </a:stretch>
        </p:blipFill>
        <p:spPr>
          <a:xfrm>
            <a:off x="6155174" y="3149798"/>
            <a:ext cx="955477" cy="1406843"/>
          </a:xfrm>
          <a:prstGeom prst="rect">
            <a:avLst/>
          </a:prstGeom>
        </p:spPr>
      </p:pic>
      <p:sp>
        <p:nvSpPr>
          <p:cNvPr id="8" name="Text 3"/>
          <p:cNvSpPr/>
          <p:nvPr/>
        </p:nvSpPr>
        <p:spPr>
          <a:xfrm>
            <a:off x="7397234" y="3340894"/>
            <a:ext cx="2469118" cy="298490"/>
          </a:xfrm>
          <a:prstGeom prst="rect">
            <a:avLst/>
          </a:prstGeom>
          <a:noFill/>
          <a:ln/>
        </p:spPr>
        <p:txBody>
          <a:bodyPr wrap="none" lIns="0" tIns="0" rIns="0" bIns="0" rtlCol="0" anchor="t"/>
          <a:lstStyle/>
          <a:p>
            <a:pPr marL="0" indent="0" algn="l">
              <a:lnSpc>
                <a:spcPts val="2350"/>
              </a:lnSpc>
              <a:buNone/>
            </a:pPr>
            <a:r>
              <a:rPr lang="en-US" sz="1850" b="1" dirty="0">
                <a:solidFill>
                  <a:srgbClr val="443728"/>
                </a:solidFill>
                <a:latin typeface="Crimson Pro Bold" pitchFamily="34" charset="0"/>
                <a:ea typeface="Crimson Pro Bold" pitchFamily="34" charset="-122"/>
                <a:cs typeface="Crimson Pro Bold" pitchFamily="34" charset="-120"/>
              </a:rPr>
              <a:t>Benchmarks mal alignés</a:t>
            </a:r>
            <a:endParaRPr lang="en-US" sz="1850" dirty="0"/>
          </a:p>
        </p:txBody>
      </p:sp>
      <p:sp>
        <p:nvSpPr>
          <p:cNvPr id="9" name="Text 4"/>
          <p:cNvSpPr/>
          <p:nvPr/>
        </p:nvSpPr>
        <p:spPr>
          <a:xfrm>
            <a:off x="7397234" y="3754041"/>
            <a:ext cx="6564392" cy="611505"/>
          </a:xfrm>
          <a:prstGeom prst="rect">
            <a:avLst/>
          </a:prstGeom>
          <a:noFill/>
          <a:ln/>
        </p:spPr>
        <p:txBody>
          <a:bodyPr wrap="square" lIns="0" tIns="0" rIns="0" bIns="0" rtlCol="0" anchor="t"/>
          <a:lstStyle/>
          <a:p>
            <a:pPr marL="0" indent="0" algn="l">
              <a:lnSpc>
                <a:spcPts val="2400"/>
              </a:lnSpc>
              <a:buNone/>
            </a:pPr>
            <a:r>
              <a:rPr lang="en-US" sz="1500" dirty="0">
                <a:solidFill>
                  <a:srgbClr val="443728"/>
                </a:solidFill>
                <a:latin typeface="Open Sans" pitchFamily="34" charset="0"/>
                <a:ea typeface="Open Sans" pitchFamily="34" charset="-122"/>
                <a:cs typeface="Open Sans" pitchFamily="34" charset="-120"/>
              </a:rPr>
              <a:t>Les benchmarks statiques ne reflètent souvent pas les conditions dynamiques du monde réel ou les besoins spécifiques au domaine.</a:t>
            </a:r>
            <a:endParaRPr lang="en-US" sz="1500" dirty="0"/>
          </a:p>
        </p:txBody>
      </p:sp>
      <p:pic>
        <p:nvPicPr>
          <p:cNvPr id="10" name="Image 3" descr="preencoded.png"/>
          <p:cNvPicPr>
            <a:picLocks noChangeAspect="1"/>
          </p:cNvPicPr>
          <p:nvPr/>
        </p:nvPicPr>
        <p:blipFill>
          <a:blip r:embed="rId6"/>
          <a:stretch>
            <a:fillRect/>
          </a:stretch>
        </p:blipFill>
        <p:spPr>
          <a:xfrm>
            <a:off x="6155174" y="4556641"/>
            <a:ext cx="955477" cy="1406843"/>
          </a:xfrm>
          <a:prstGeom prst="rect">
            <a:avLst/>
          </a:prstGeom>
        </p:spPr>
      </p:pic>
      <p:sp>
        <p:nvSpPr>
          <p:cNvPr id="11" name="Text 5"/>
          <p:cNvSpPr/>
          <p:nvPr/>
        </p:nvSpPr>
        <p:spPr>
          <a:xfrm>
            <a:off x="7397234" y="4747736"/>
            <a:ext cx="2388751" cy="298490"/>
          </a:xfrm>
          <a:prstGeom prst="rect">
            <a:avLst/>
          </a:prstGeom>
          <a:noFill/>
          <a:ln/>
        </p:spPr>
        <p:txBody>
          <a:bodyPr wrap="none" lIns="0" tIns="0" rIns="0" bIns="0" rtlCol="0" anchor="t"/>
          <a:lstStyle/>
          <a:p>
            <a:pPr marL="0" indent="0" algn="l">
              <a:lnSpc>
                <a:spcPts val="2350"/>
              </a:lnSpc>
              <a:buNone/>
            </a:pPr>
            <a:r>
              <a:rPr lang="en-US" sz="1850" b="1" dirty="0">
                <a:solidFill>
                  <a:srgbClr val="443728"/>
                </a:solidFill>
                <a:latin typeface="Crimson Pro Bold" pitchFamily="34" charset="0"/>
                <a:ea typeface="Crimson Pro Bold" pitchFamily="34" charset="-122"/>
                <a:cs typeface="Crimson Pro Bold" pitchFamily="34" charset="-120"/>
              </a:rPr>
              <a:t>Hallucinations et biais</a:t>
            </a:r>
            <a:endParaRPr lang="en-US" sz="1850" dirty="0"/>
          </a:p>
        </p:txBody>
      </p:sp>
      <p:sp>
        <p:nvSpPr>
          <p:cNvPr id="12" name="Text 6"/>
          <p:cNvSpPr/>
          <p:nvPr/>
        </p:nvSpPr>
        <p:spPr>
          <a:xfrm>
            <a:off x="7397234" y="5160883"/>
            <a:ext cx="6564392" cy="611505"/>
          </a:xfrm>
          <a:prstGeom prst="rect">
            <a:avLst/>
          </a:prstGeom>
          <a:noFill/>
          <a:ln/>
        </p:spPr>
        <p:txBody>
          <a:bodyPr wrap="square" lIns="0" tIns="0" rIns="0" bIns="0" rtlCol="0" anchor="t"/>
          <a:lstStyle/>
          <a:p>
            <a:pPr marL="0" indent="0" algn="l">
              <a:lnSpc>
                <a:spcPts val="2400"/>
              </a:lnSpc>
              <a:buNone/>
            </a:pPr>
            <a:r>
              <a:rPr lang="en-US" sz="1500" dirty="0">
                <a:solidFill>
                  <a:srgbClr val="443728"/>
                </a:solidFill>
                <a:latin typeface="Open Sans" pitchFamily="34" charset="0"/>
                <a:ea typeface="Open Sans" pitchFamily="34" charset="-122"/>
                <a:cs typeface="Open Sans" pitchFamily="34" charset="-120"/>
              </a:rPr>
              <a:t>Détecter les inexactitudes subtiles ou les biais nocifs reste difficile mais essentiel pour un déploiement éthique de l'IA.</a:t>
            </a:r>
            <a:endParaRPr lang="en-US" sz="1500" dirty="0"/>
          </a:p>
        </p:txBody>
      </p:sp>
      <p:pic>
        <p:nvPicPr>
          <p:cNvPr id="13" name="Image 4" descr="preencoded.png"/>
          <p:cNvPicPr>
            <a:picLocks noChangeAspect="1"/>
          </p:cNvPicPr>
          <p:nvPr/>
        </p:nvPicPr>
        <p:blipFill>
          <a:blip r:embed="rId7"/>
          <a:stretch>
            <a:fillRect/>
          </a:stretch>
        </p:blipFill>
        <p:spPr>
          <a:xfrm>
            <a:off x="6155174" y="5963483"/>
            <a:ext cx="955477" cy="1406843"/>
          </a:xfrm>
          <a:prstGeom prst="rect">
            <a:avLst/>
          </a:prstGeom>
        </p:spPr>
      </p:pic>
      <p:sp>
        <p:nvSpPr>
          <p:cNvPr id="14" name="Text 7"/>
          <p:cNvSpPr/>
          <p:nvPr/>
        </p:nvSpPr>
        <p:spPr>
          <a:xfrm>
            <a:off x="7397234" y="6154579"/>
            <a:ext cx="2396609" cy="298490"/>
          </a:xfrm>
          <a:prstGeom prst="rect">
            <a:avLst/>
          </a:prstGeom>
          <a:noFill/>
          <a:ln/>
        </p:spPr>
        <p:txBody>
          <a:bodyPr wrap="none" lIns="0" tIns="0" rIns="0" bIns="0" rtlCol="0" anchor="t"/>
          <a:lstStyle/>
          <a:p>
            <a:pPr marL="0" indent="0" algn="l">
              <a:lnSpc>
                <a:spcPts val="2350"/>
              </a:lnSpc>
              <a:buNone/>
            </a:pPr>
            <a:r>
              <a:rPr lang="en-US" sz="1850" b="1" dirty="0">
                <a:solidFill>
                  <a:srgbClr val="443728"/>
                </a:solidFill>
                <a:latin typeface="Crimson Pro Bold" pitchFamily="34" charset="0"/>
                <a:ea typeface="Crimson Pro Bold" pitchFamily="34" charset="-122"/>
                <a:cs typeface="Crimson Pro Bold" pitchFamily="34" charset="-120"/>
              </a:rPr>
              <a:t>Problèmes d'évolutivité</a:t>
            </a:r>
            <a:endParaRPr lang="en-US" sz="1850" dirty="0"/>
          </a:p>
        </p:txBody>
      </p:sp>
      <p:sp>
        <p:nvSpPr>
          <p:cNvPr id="15" name="Text 8"/>
          <p:cNvSpPr/>
          <p:nvPr/>
        </p:nvSpPr>
        <p:spPr>
          <a:xfrm>
            <a:off x="7397234" y="6567726"/>
            <a:ext cx="6564392" cy="611505"/>
          </a:xfrm>
          <a:prstGeom prst="rect">
            <a:avLst/>
          </a:prstGeom>
          <a:noFill/>
          <a:ln/>
        </p:spPr>
        <p:txBody>
          <a:bodyPr wrap="square" lIns="0" tIns="0" rIns="0" bIns="0" rtlCol="0" anchor="t"/>
          <a:lstStyle/>
          <a:p>
            <a:pPr marL="0" indent="0" algn="l">
              <a:lnSpc>
                <a:spcPts val="2400"/>
              </a:lnSpc>
              <a:buNone/>
            </a:pPr>
            <a:r>
              <a:rPr lang="en-US" sz="1500" dirty="0">
                <a:solidFill>
                  <a:srgbClr val="443728"/>
                </a:solidFill>
                <a:latin typeface="Open Sans" pitchFamily="34" charset="0"/>
                <a:ea typeface="Open Sans" pitchFamily="34" charset="-122"/>
                <a:cs typeface="Open Sans" pitchFamily="34" charset="-120"/>
              </a:rPr>
              <a:t>Les évaluations humaines sont intensives en ressources et peuvent ne pas s'adapter efficacement à de grands jeux de données.</a:t>
            </a:r>
            <a:endParaRPr lang="en-US" sz="1500" dirty="0"/>
          </a:p>
        </p:txBody>
      </p:sp>
      <p:sp>
        <p:nvSpPr>
          <p:cNvPr id="16" name="Rectangle 15">
            <a:extLst>
              <a:ext uri="{FF2B5EF4-FFF2-40B4-BE49-F238E27FC236}">
                <a16:creationId xmlns:a16="http://schemas.microsoft.com/office/drawing/2014/main" id="{ED0549E6-7123-2162-1D3C-064A78BDA8F9}"/>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20171"/>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Conclusion</a:t>
            </a:r>
            <a:endParaRPr lang="en-US" sz="4450" dirty="0"/>
          </a:p>
        </p:txBody>
      </p:sp>
      <p:sp>
        <p:nvSpPr>
          <p:cNvPr id="4" name="Text 1"/>
          <p:cNvSpPr/>
          <p:nvPr/>
        </p:nvSpPr>
        <p:spPr>
          <a:xfrm>
            <a:off x="6280190" y="3369112"/>
            <a:ext cx="7556421" cy="2540318"/>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Évaluer le contenu des LLM nécessite une approche équilibrée qui intègre des jeux de données de référence, des jugements humains, des métriques automatisées et des techniques émergentes comme les évaluations basées sur les LLM. En abordant des défis tels que la subjectivité et l'évolutivité tout en respectant les meilleures pratiques, les organisations peuvent garantir que leurs modèles soient efficaces, fiables et alignés sur les exigences du monde réel.</a:t>
            </a:r>
            <a:endParaRPr lang="en-US" sz="1750" dirty="0"/>
          </a:p>
        </p:txBody>
      </p:sp>
      <p:sp>
        <p:nvSpPr>
          <p:cNvPr id="5" name="Rectangle 4">
            <a:extLst>
              <a:ext uri="{FF2B5EF4-FFF2-40B4-BE49-F238E27FC236}">
                <a16:creationId xmlns:a16="http://schemas.microsoft.com/office/drawing/2014/main" id="{3AA88D31-7A36-CEDC-233E-84F406DD543B}"/>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3"/>
          <p:cNvSpPr txBox="1">
            <a:spLocks noGrp="1"/>
          </p:cNvSpPr>
          <p:nvPr>
            <p:ph type="sldNum" idx="12"/>
          </p:nvPr>
        </p:nvSpPr>
        <p:spPr>
          <a:xfrm>
            <a:off x="13690854" y="7599762"/>
            <a:ext cx="877920" cy="629760"/>
          </a:xfrm>
          <a:prstGeom prst="rect">
            <a:avLst/>
          </a:prstGeom>
        </p:spPr>
        <p:txBody>
          <a:bodyPr spcFirstLastPara="1" wrap="square" lIns="0" tIns="0" rIns="0" bIns="0" anchor="t" anchorCtr="0">
            <a:noAutofit/>
          </a:bodyPr>
          <a:lstStyle/>
          <a:p>
            <a:pPr algn="r"/>
            <a:fld id="{00000000-1234-1234-1234-123412341234}" type="slidenum">
              <a:rPr lang="en-GB"/>
              <a:pPr algn="r"/>
              <a:t>26</a:t>
            </a:fld>
            <a:endParaRPr/>
          </a:p>
        </p:txBody>
      </p:sp>
      <p:sp>
        <p:nvSpPr>
          <p:cNvPr id="724" name="Google Shape;724;p63"/>
          <p:cNvSpPr txBox="1">
            <a:spLocks noGrp="1"/>
          </p:cNvSpPr>
          <p:nvPr>
            <p:ph type="ctrTitle"/>
          </p:nvPr>
        </p:nvSpPr>
        <p:spPr>
          <a:xfrm>
            <a:off x="1737360" y="3249640"/>
            <a:ext cx="12710880" cy="1855680"/>
          </a:xfrm>
          <a:prstGeom prst="rect">
            <a:avLst/>
          </a:prstGeom>
        </p:spPr>
        <p:txBody>
          <a:bodyPr spcFirstLastPara="1" wrap="square" lIns="0" tIns="0" rIns="0" bIns="0" anchor="b" anchorCtr="0">
            <a:noAutofit/>
          </a:bodyPr>
          <a:lstStyle/>
          <a:p>
            <a:pPr algn="l"/>
            <a:r>
              <a:rPr lang="en-GB"/>
              <a:t>RAG : Retrieval Augmented Generation</a:t>
            </a:r>
            <a:endParaRPr/>
          </a:p>
        </p:txBody>
      </p:sp>
      <p:sp>
        <p:nvSpPr>
          <p:cNvPr id="2" name="Rectangle 1">
            <a:extLst>
              <a:ext uri="{FF2B5EF4-FFF2-40B4-BE49-F238E27FC236}">
                <a16:creationId xmlns:a16="http://schemas.microsoft.com/office/drawing/2014/main" id="{F604F170-082A-24CB-1117-71407E921F9B}"/>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4"/>
          <p:cNvSpPr txBox="1">
            <a:spLocks noGrp="1"/>
          </p:cNvSpPr>
          <p:nvPr>
            <p:ph type="sldNum" idx="12"/>
          </p:nvPr>
        </p:nvSpPr>
        <p:spPr>
          <a:xfrm>
            <a:off x="13838440" y="7418800"/>
            <a:ext cx="731040" cy="749760"/>
          </a:xfrm>
          <a:prstGeom prst="rect">
            <a:avLst/>
          </a:prstGeom>
        </p:spPr>
        <p:txBody>
          <a:bodyPr spcFirstLastPara="1" wrap="square" lIns="0" tIns="0" rIns="0" bIns="0" anchor="b" anchorCtr="0">
            <a:noAutofit/>
          </a:bodyPr>
          <a:lstStyle/>
          <a:p>
            <a:pPr algn="r"/>
            <a:fld id="{00000000-1234-1234-1234-123412341234}" type="slidenum">
              <a:rPr lang="en-GB"/>
              <a:pPr algn="r"/>
              <a:t>27</a:t>
            </a:fld>
            <a:endParaRPr/>
          </a:p>
        </p:txBody>
      </p:sp>
      <p:pic>
        <p:nvPicPr>
          <p:cNvPr id="730" name="Google Shape;730;p64"/>
          <p:cNvPicPr preferRelativeResize="0"/>
          <p:nvPr/>
        </p:nvPicPr>
        <p:blipFill>
          <a:blip r:embed="rId3">
            <a:alphaModFix/>
          </a:blip>
          <a:stretch>
            <a:fillRect/>
          </a:stretch>
        </p:blipFill>
        <p:spPr>
          <a:xfrm>
            <a:off x="3434406" y="428161"/>
            <a:ext cx="8310234" cy="7801442"/>
          </a:xfrm>
          <a:prstGeom prst="rect">
            <a:avLst/>
          </a:prstGeom>
          <a:noFill/>
          <a:ln>
            <a:noFill/>
          </a:ln>
        </p:spPr>
      </p:pic>
      <p:sp>
        <p:nvSpPr>
          <p:cNvPr id="2" name="Rectangle 1">
            <a:extLst>
              <a:ext uri="{FF2B5EF4-FFF2-40B4-BE49-F238E27FC236}">
                <a16:creationId xmlns:a16="http://schemas.microsoft.com/office/drawing/2014/main" id="{E86B9426-1F45-C359-057A-FD4FC6ACAFB5}"/>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65"/>
          <p:cNvSpPr txBox="1">
            <a:spLocks noGrp="1"/>
          </p:cNvSpPr>
          <p:nvPr>
            <p:ph type="sldNum" idx="12"/>
          </p:nvPr>
        </p:nvSpPr>
        <p:spPr>
          <a:xfrm>
            <a:off x="13838440" y="7418800"/>
            <a:ext cx="731040" cy="749760"/>
          </a:xfrm>
          <a:prstGeom prst="rect">
            <a:avLst/>
          </a:prstGeom>
        </p:spPr>
        <p:txBody>
          <a:bodyPr spcFirstLastPara="1" wrap="square" lIns="0" tIns="0" rIns="0" bIns="0" anchor="b" anchorCtr="0">
            <a:noAutofit/>
          </a:bodyPr>
          <a:lstStyle/>
          <a:p>
            <a:pPr algn="r"/>
            <a:fld id="{00000000-1234-1234-1234-123412341234}" type="slidenum">
              <a:rPr lang="en-GB"/>
              <a:pPr algn="r"/>
              <a:t>28</a:t>
            </a:fld>
            <a:endParaRPr/>
          </a:p>
        </p:txBody>
      </p:sp>
      <p:pic>
        <p:nvPicPr>
          <p:cNvPr id="738" name="Google Shape;738;p65"/>
          <p:cNvPicPr preferRelativeResize="0"/>
          <p:nvPr/>
        </p:nvPicPr>
        <p:blipFill>
          <a:blip r:embed="rId3">
            <a:alphaModFix/>
          </a:blip>
          <a:stretch>
            <a:fillRect/>
          </a:stretch>
        </p:blipFill>
        <p:spPr>
          <a:xfrm>
            <a:off x="80360" y="909568"/>
            <a:ext cx="13758077" cy="6747430"/>
          </a:xfrm>
          <a:prstGeom prst="rect">
            <a:avLst/>
          </a:prstGeom>
          <a:noFill/>
          <a:ln>
            <a:noFill/>
          </a:ln>
        </p:spPr>
      </p:pic>
      <p:sp>
        <p:nvSpPr>
          <p:cNvPr id="2" name="Rectangle 1">
            <a:extLst>
              <a:ext uri="{FF2B5EF4-FFF2-40B4-BE49-F238E27FC236}">
                <a16:creationId xmlns:a16="http://schemas.microsoft.com/office/drawing/2014/main" id="{101BFC32-80F4-2D74-BD07-FFA53B04974D}"/>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66"/>
          <p:cNvSpPr txBox="1">
            <a:spLocks noGrp="1"/>
          </p:cNvSpPr>
          <p:nvPr>
            <p:ph type="sldNum" idx="12"/>
          </p:nvPr>
        </p:nvSpPr>
        <p:spPr>
          <a:xfrm>
            <a:off x="13838440" y="7418800"/>
            <a:ext cx="731040" cy="749760"/>
          </a:xfrm>
          <a:prstGeom prst="rect">
            <a:avLst/>
          </a:prstGeom>
        </p:spPr>
        <p:txBody>
          <a:bodyPr spcFirstLastPara="1" wrap="square" lIns="0" tIns="0" rIns="0" bIns="0" anchor="b" anchorCtr="0">
            <a:noAutofit/>
          </a:bodyPr>
          <a:lstStyle/>
          <a:p>
            <a:pPr algn="r"/>
            <a:fld id="{00000000-1234-1234-1234-123412341234}" type="slidenum">
              <a:rPr lang="en-GB"/>
              <a:pPr algn="r"/>
              <a:t>29</a:t>
            </a:fld>
            <a:endParaRPr/>
          </a:p>
        </p:txBody>
      </p:sp>
      <p:pic>
        <p:nvPicPr>
          <p:cNvPr id="744" name="Google Shape;744;p66"/>
          <p:cNvPicPr preferRelativeResize="0"/>
          <p:nvPr/>
        </p:nvPicPr>
        <p:blipFill>
          <a:blip r:embed="rId3">
            <a:alphaModFix/>
          </a:blip>
          <a:stretch>
            <a:fillRect/>
          </a:stretch>
        </p:blipFill>
        <p:spPr>
          <a:xfrm>
            <a:off x="2431001" y="492241"/>
            <a:ext cx="9887442" cy="7493518"/>
          </a:xfrm>
          <a:prstGeom prst="rect">
            <a:avLst/>
          </a:prstGeom>
          <a:noFill/>
          <a:ln>
            <a:noFill/>
          </a:ln>
        </p:spPr>
      </p:pic>
      <p:sp>
        <p:nvSpPr>
          <p:cNvPr id="745" name="Google Shape;745;p66"/>
          <p:cNvSpPr txBox="1">
            <a:spLocks noGrp="1"/>
          </p:cNvSpPr>
          <p:nvPr>
            <p:ph type="title" idx="4294967295"/>
          </p:nvPr>
        </p:nvSpPr>
        <p:spPr>
          <a:xfrm>
            <a:off x="457200" y="605600"/>
            <a:ext cx="5640900" cy="108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l">
              <a:spcBef>
                <a:spcPts val="0"/>
              </a:spcBef>
            </a:pPr>
            <a:endParaRPr sz="3200"/>
          </a:p>
        </p:txBody>
      </p:sp>
      <p:sp>
        <p:nvSpPr>
          <p:cNvPr id="2" name="Rectangle 1">
            <a:extLst>
              <a:ext uri="{FF2B5EF4-FFF2-40B4-BE49-F238E27FC236}">
                <a16:creationId xmlns:a16="http://schemas.microsoft.com/office/drawing/2014/main" id="{894B3C0A-CE09-7265-5B6D-C816A79357EB}"/>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pic>
        <p:nvPicPr>
          <p:cNvPr id="492" name="Google Shape;492;p37"/>
          <p:cNvPicPr preferRelativeResize="0"/>
          <p:nvPr/>
        </p:nvPicPr>
        <p:blipFill>
          <a:blip r:embed="rId3">
            <a:alphaModFix/>
          </a:blip>
          <a:stretch>
            <a:fillRect/>
          </a:stretch>
        </p:blipFill>
        <p:spPr>
          <a:xfrm>
            <a:off x="412840" y="1663091"/>
            <a:ext cx="13560522" cy="6332350"/>
          </a:xfrm>
          <a:prstGeom prst="rect">
            <a:avLst/>
          </a:prstGeom>
          <a:noFill/>
          <a:ln>
            <a:noFill/>
          </a:ln>
        </p:spPr>
      </p:pic>
      <p:sp>
        <p:nvSpPr>
          <p:cNvPr id="493" name="Google Shape;493;p37"/>
          <p:cNvSpPr txBox="1">
            <a:spLocks noGrp="1"/>
          </p:cNvSpPr>
          <p:nvPr>
            <p:ph type="sldNum" idx="12"/>
          </p:nvPr>
        </p:nvSpPr>
        <p:spPr>
          <a:xfrm>
            <a:off x="13838440" y="7418800"/>
            <a:ext cx="731040" cy="749760"/>
          </a:xfrm>
          <a:prstGeom prst="rect">
            <a:avLst/>
          </a:prstGeom>
        </p:spPr>
        <p:txBody>
          <a:bodyPr spcFirstLastPara="1" wrap="square" lIns="0" tIns="0" rIns="0" bIns="0" anchor="b" anchorCtr="0">
            <a:noAutofit/>
          </a:bodyPr>
          <a:lstStyle/>
          <a:p>
            <a:pPr algn="r"/>
            <a:fld id="{00000000-1234-1234-1234-123412341234}" type="slidenum">
              <a:rPr lang="en-GB"/>
              <a:pPr algn="r"/>
              <a:t>3</a:t>
            </a:fld>
            <a:endParaRPr/>
          </a:p>
        </p:txBody>
      </p:sp>
      <p:sp>
        <p:nvSpPr>
          <p:cNvPr id="2" name="Text 0">
            <a:extLst>
              <a:ext uri="{FF2B5EF4-FFF2-40B4-BE49-F238E27FC236}">
                <a16:creationId xmlns:a16="http://schemas.microsoft.com/office/drawing/2014/main" id="{6A4AF798-FFF4-3721-61ED-60F862AD97EF}"/>
              </a:ext>
            </a:extLst>
          </p:cNvPr>
          <p:cNvSpPr/>
          <p:nvPr/>
        </p:nvSpPr>
        <p:spPr>
          <a:xfrm>
            <a:off x="412840" y="872067"/>
            <a:ext cx="12411062" cy="631627"/>
          </a:xfrm>
          <a:prstGeom prst="rect">
            <a:avLst/>
          </a:prstGeom>
          <a:noFill/>
          <a:ln/>
        </p:spPr>
        <p:txBody>
          <a:bodyPr wrap="none" lIns="0" tIns="0" rIns="0" bIns="0" rtlCol="0" anchor="t"/>
          <a:lstStyle/>
          <a:p>
            <a:pPr marL="0" indent="0">
              <a:lnSpc>
                <a:spcPts val="4950"/>
              </a:lnSpc>
              <a:buNone/>
            </a:pPr>
            <a:r>
              <a:rPr lang="en-GB" sz="4000" dirty="0"/>
              <a:t>L’IA au service des </a:t>
            </a:r>
            <a:r>
              <a:rPr lang="en-US" sz="4000" dirty="0"/>
              <a:t>m</a:t>
            </a:r>
            <a:r>
              <a:rPr lang="fr-FR" sz="4000" dirty="0" err="1"/>
              <a:t>édias</a:t>
            </a:r>
            <a:r>
              <a:rPr lang="en-GB" sz="4000" dirty="0"/>
              <a:t>...! Mais de </a:t>
            </a:r>
            <a:r>
              <a:rPr lang="en-GB" sz="4000" dirty="0" err="1"/>
              <a:t>quelles</a:t>
            </a:r>
            <a:r>
              <a:rPr lang="en-GB" sz="4000" dirty="0"/>
              <a:t> IA parle t-on?</a:t>
            </a:r>
            <a:endParaRPr lang="en-US" sz="39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67"/>
          <p:cNvSpPr txBox="1">
            <a:spLocks noGrp="1"/>
          </p:cNvSpPr>
          <p:nvPr>
            <p:ph type="sldNum" idx="12"/>
          </p:nvPr>
        </p:nvSpPr>
        <p:spPr>
          <a:xfrm>
            <a:off x="13838440" y="7418800"/>
            <a:ext cx="731040" cy="749760"/>
          </a:xfrm>
          <a:prstGeom prst="rect">
            <a:avLst/>
          </a:prstGeom>
        </p:spPr>
        <p:txBody>
          <a:bodyPr spcFirstLastPara="1" wrap="square" lIns="0" tIns="0" rIns="0" bIns="0" anchor="b" anchorCtr="0">
            <a:noAutofit/>
          </a:bodyPr>
          <a:lstStyle/>
          <a:p>
            <a:pPr algn="r"/>
            <a:fld id="{00000000-1234-1234-1234-123412341234}" type="slidenum">
              <a:rPr lang="en-GB"/>
              <a:pPr algn="r"/>
              <a:t>30</a:t>
            </a:fld>
            <a:endParaRPr/>
          </a:p>
        </p:txBody>
      </p:sp>
      <p:pic>
        <p:nvPicPr>
          <p:cNvPr id="751" name="Google Shape;751;p67"/>
          <p:cNvPicPr preferRelativeResize="0"/>
          <p:nvPr/>
        </p:nvPicPr>
        <p:blipFill>
          <a:blip r:embed="rId3">
            <a:alphaModFix/>
          </a:blip>
          <a:stretch>
            <a:fillRect/>
          </a:stretch>
        </p:blipFill>
        <p:spPr>
          <a:xfrm>
            <a:off x="2172761" y="515560"/>
            <a:ext cx="9484360" cy="7470198"/>
          </a:xfrm>
          <a:prstGeom prst="rect">
            <a:avLst/>
          </a:prstGeom>
          <a:noFill/>
          <a:ln>
            <a:noFill/>
          </a:ln>
        </p:spPr>
      </p:pic>
      <p:sp>
        <p:nvSpPr>
          <p:cNvPr id="2" name="Rectangle 1">
            <a:extLst>
              <a:ext uri="{FF2B5EF4-FFF2-40B4-BE49-F238E27FC236}">
                <a16:creationId xmlns:a16="http://schemas.microsoft.com/office/drawing/2014/main" id="{4EA36A65-E17B-8004-A88C-9569175AAF30}"/>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8"/>
          <p:cNvSpPr txBox="1">
            <a:spLocks noGrp="1"/>
          </p:cNvSpPr>
          <p:nvPr>
            <p:ph type="sldNum" idx="12"/>
          </p:nvPr>
        </p:nvSpPr>
        <p:spPr>
          <a:xfrm>
            <a:off x="13838440" y="7418800"/>
            <a:ext cx="731040" cy="749760"/>
          </a:xfrm>
          <a:prstGeom prst="rect">
            <a:avLst/>
          </a:prstGeom>
        </p:spPr>
        <p:txBody>
          <a:bodyPr spcFirstLastPara="1" wrap="square" lIns="0" tIns="0" rIns="0" bIns="0" anchor="b" anchorCtr="0">
            <a:noAutofit/>
          </a:bodyPr>
          <a:lstStyle/>
          <a:p>
            <a:pPr algn="r"/>
            <a:fld id="{00000000-1234-1234-1234-123412341234}" type="slidenum">
              <a:rPr lang="en-GB"/>
              <a:pPr algn="r"/>
              <a:t>4</a:t>
            </a:fld>
            <a:endParaRPr/>
          </a:p>
        </p:txBody>
      </p:sp>
      <p:sp>
        <p:nvSpPr>
          <p:cNvPr id="499" name="Google Shape;499;p38"/>
          <p:cNvSpPr/>
          <p:nvPr/>
        </p:nvSpPr>
        <p:spPr>
          <a:xfrm>
            <a:off x="1467936" y="3220128"/>
            <a:ext cx="3054240" cy="1494240"/>
          </a:xfrm>
          <a:prstGeom prst="homePlate">
            <a:avLst>
              <a:gd name="adj" fmla="val 50000"/>
            </a:avLst>
          </a:prstGeom>
          <a:solidFill>
            <a:srgbClr val="B3C6E7"/>
          </a:solidFill>
          <a:ln w="25400" cap="flat" cmpd="sng">
            <a:solidFill>
              <a:srgbClr val="8DA9DB"/>
            </a:solidFill>
            <a:prstDash val="solid"/>
            <a:miter lim="8000"/>
            <a:headEnd type="none" w="sm" len="sm"/>
            <a:tailEnd type="none" w="sm" len="sm"/>
          </a:ln>
        </p:spPr>
        <p:txBody>
          <a:bodyPr spcFirstLastPara="1" wrap="square" lIns="108000" tIns="54000" rIns="108000" bIns="54000" anchor="ctr" anchorCtr="0">
            <a:noAutofit/>
          </a:bodyPr>
          <a:lstStyle/>
          <a:p>
            <a:pPr algn="ctr"/>
            <a:r>
              <a:rPr lang="en-GB" sz="2240" b="1">
                <a:solidFill>
                  <a:srgbClr val="222A35"/>
                </a:solidFill>
                <a:latin typeface="Calibri"/>
                <a:ea typeface="Calibri"/>
                <a:cs typeface="Calibri"/>
                <a:sym typeface="Calibri"/>
              </a:rPr>
              <a:t>NER </a:t>
            </a:r>
            <a:endParaRPr sz="2240">
              <a:latin typeface="Arial"/>
              <a:ea typeface="Arial"/>
              <a:cs typeface="Arial"/>
              <a:sym typeface="Arial"/>
            </a:endParaRPr>
          </a:p>
          <a:p>
            <a:pPr algn="ctr"/>
            <a:r>
              <a:rPr lang="en-GB" sz="2240" b="1">
                <a:solidFill>
                  <a:srgbClr val="222A35"/>
                </a:solidFill>
                <a:latin typeface="Calibri"/>
                <a:ea typeface="Calibri"/>
                <a:cs typeface="Calibri"/>
                <a:sym typeface="Calibri"/>
              </a:rPr>
              <a:t>(Bert)</a:t>
            </a:r>
            <a:endParaRPr sz="2240">
              <a:latin typeface="Arial"/>
              <a:ea typeface="Arial"/>
              <a:cs typeface="Arial"/>
              <a:sym typeface="Arial"/>
            </a:endParaRPr>
          </a:p>
        </p:txBody>
      </p:sp>
      <p:sp>
        <p:nvSpPr>
          <p:cNvPr id="500" name="Google Shape;500;p38"/>
          <p:cNvSpPr/>
          <p:nvPr/>
        </p:nvSpPr>
        <p:spPr>
          <a:xfrm>
            <a:off x="4134672" y="3220128"/>
            <a:ext cx="3305280" cy="1494240"/>
          </a:xfrm>
          <a:prstGeom prst="chevron">
            <a:avLst>
              <a:gd name="adj" fmla="val 50000"/>
            </a:avLst>
          </a:prstGeom>
          <a:solidFill>
            <a:srgbClr val="F7CAAC"/>
          </a:solidFill>
          <a:ln w="25400" cap="flat" cmpd="sng">
            <a:solidFill>
              <a:srgbClr val="F4B081"/>
            </a:solidFill>
            <a:prstDash val="solid"/>
            <a:miter lim="8000"/>
            <a:headEnd type="none" w="sm" len="sm"/>
            <a:tailEnd type="none" w="sm" len="sm"/>
          </a:ln>
        </p:spPr>
        <p:txBody>
          <a:bodyPr spcFirstLastPara="1" wrap="square" lIns="108000" tIns="54000" rIns="108000" bIns="54000" anchor="ctr" anchorCtr="0">
            <a:noAutofit/>
          </a:bodyPr>
          <a:lstStyle/>
          <a:p>
            <a:pPr algn="ctr"/>
            <a:r>
              <a:rPr lang="en-GB" sz="1920" b="1">
                <a:solidFill>
                  <a:srgbClr val="843C0B"/>
                </a:solidFill>
                <a:latin typeface="Calibri"/>
                <a:ea typeface="Calibri"/>
                <a:cs typeface="Calibri"/>
                <a:sym typeface="Calibri"/>
              </a:rPr>
              <a:t>Fuzzy Matcher</a:t>
            </a:r>
            <a:endParaRPr sz="1920">
              <a:latin typeface="Arial"/>
              <a:ea typeface="Arial"/>
              <a:cs typeface="Arial"/>
              <a:sym typeface="Arial"/>
            </a:endParaRPr>
          </a:p>
          <a:p>
            <a:pPr algn="ctr"/>
            <a:r>
              <a:rPr lang="en-GB" sz="1920" b="1">
                <a:solidFill>
                  <a:srgbClr val="843C0B"/>
                </a:solidFill>
                <a:latin typeface="Calibri"/>
                <a:ea typeface="Calibri"/>
                <a:cs typeface="Calibri"/>
                <a:sym typeface="Calibri"/>
              </a:rPr>
              <a:t>+ Redis Caching</a:t>
            </a:r>
            <a:endParaRPr sz="1920">
              <a:latin typeface="Arial"/>
              <a:ea typeface="Arial"/>
              <a:cs typeface="Arial"/>
              <a:sym typeface="Arial"/>
            </a:endParaRPr>
          </a:p>
        </p:txBody>
      </p:sp>
      <p:sp>
        <p:nvSpPr>
          <p:cNvPr id="501" name="Google Shape;501;p38"/>
          <p:cNvSpPr/>
          <p:nvPr/>
        </p:nvSpPr>
        <p:spPr>
          <a:xfrm>
            <a:off x="7051968" y="3234816"/>
            <a:ext cx="3206400" cy="1494240"/>
          </a:xfrm>
          <a:prstGeom prst="chevron">
            <a:avLst>
              <a:gd name="adj" fmla="val 50000"/>
            </a:avLst>
          </a:prstGeom>
          <a:solidFill>
            <a:srgbClr val="FEE599"/>
          </a:solidFill>
          <a:ln w="25400" cap="flat" cmpd="sng">
            <a:solidFill>
              <a:srgbClr val="FFD966"/>
            </a:solidFill>
            <a:prstDash val="solid"/>
            <a:miter lim="8000"/>
            <a:headEnd type="none" w="sm" len="sm"/>
            <a:tailEnd type="none" w="sm" len="sm"/>
          </a:ln>
        </p:spPr>
        <p:txBody>
          <a:bodyPr spcFirstLastPara="1" wrap="square" lIns="108000" tIns="54000" rIns="108000" bIns="54000" anchor="ctr" anchorCtr="0">
            <a:noAutofit/>
          </a:bodyPr>
          <a:lstStyle/>
          <a:p>
            <a:pPr algn="ctr"/>
            <a:r>
              <a:rPr lang="en-GB" sz="2240" b="1">
                <a:solidFill>
                  <a:srgbClr val="806000"/>
                </a:solidFill>
                <a:latin typeface="Calibri"/>
                <a:ea typeface="Calibri"/>
                <a:cs typeface="Calibri"/>
                <a:sym typeface="Calibri"/>
              </a:rPr>
              <a:t>NEL</a:t>
            </a:r>
            <a:endParaRPr sz="2240">
              <a:latin typeface="Arial"/>
              <a:ea typeface="Arial"/>
              <a:cs typeface="Arial"/>
              <a:sym typeface="Arial"/>
            </a:endParaRPr>
          </a:p>
        </p:txBody>
      </p:sp>
      <p:sp>
        <p:nvSpPr>
          <p:cNvPr id="502" name="Google Shape;502;p38"/>
          <p:cNvSpPr/>
          <p:nvPr/>
        </p:nvSpPr>
        <p:spPr>
          <a:xfrm rot="-5400000">
            <a:off x="5275464" y="4868328"/>
            <a:ext cx="803520" cy="528960"/>
          </a:xfrm>
          <a:prstGeom prst="leftArrow">
            <a:avLst>
              <a:gd name="adj1" fmla="val 50000"/>
              <a:gd name="adj2" fmla="val 50000"/>
            </a:avLst>
          </a:prstGeom>
          <a:solidFill>
            <a:srgbClr val="F7CAAC"/>
          </a:solidFill>
          <a:ln w="25400" cap="flat" cmpd="sng">
            <a:solidFill>
              <a:srgbClr val="F4B081"/>
            </a:solidFill>
            <a:prstDash val="solid"/>
            <a:miter lim="8000"/>
            <a:headEnd type="none" w="sm" len="sm"/>
            <a:tailEnd type="none" w="sm" len="sm"/>
          </a:ln>
        </p:spPr>
        <p:txBody>
          <a:bodyPr spcFirstLastPara="1" wrap="square" lIns="109720" tIns="109720" rIns="109720" bIns="109720" anchor="ctr" anchorCtr="0">
            <a:noAutofit/>
          </a:bodyPr>
          <a:lstStyle/>
          <a:p>
            <a:endParaRPr sz="2880"/>
          </a:p>
        </p:txBody>
      </p:sp>
      <p:sp>
        <p:nvSpPr>
          <p:cNvPr id="503" name="Google Shape;503;p38"/>
          <p:cNvSpPr/>
          <p:nvPr/>
        </p:nvSpPr>
        <p:spPr>
          <a:xfrm>
            <a:off x="4469472" y="5612976"/>
            <a:ext cx="2503680" cy="1869120"/>
          </a:xfrm>
          <a:prstGeom prst="rect">
            <a:avLst/>
          </a:prstGeom>
          <a:solidFill>
            <a:srgbClr val="F7CAAC"/>
          </a:solidFill>
          <a:ln w="25400" cap="flat" cmpd="sng">
            <a:solidFill>
              <a:srgbClr val="F4B081"/>
            </a:solidFill>
            <a:prstDash val="solid"/>
            <a:miter lim="8000"/>
            <a:headEnd type="none" w="sm" len="sm"/>
            <a:tailEnd type="none" w="sm" len="sm"/>
          </a:ln>
        </p:spPr>
        <p:txBody>
          <a:bodyPr spcFirstLastPara="1" wrap="square" lIns="108000" tIns="54000" rIns="108000" bIns="54000" anchor="ctr" anchorCtr="0">
            <a:noAutofit/>
          </a:bodyPr>
          <a:lstStyle/>
          <a:p>
            <a:pPr algn="ctr"/>
            <a:r>
              <a:rPr lang="en-GB" sz="1760">
                <a:solidFill>
                  <a:srgbClr val="843C0B"/>
                </a:solidFill>
                <a:latin typeface="Calibri"/>
                <a:ea typeface="Calibri"/>
                <a:cs typeface="Calibri"/>
                <a:sym typeface="Calibri"/>
              </a:rPr>
              <a:t>Output: </a:t>
            </a:r>
            <a:endParaRPr sz="1760">
              <a:latin typeface="Arial"/>
              <a:ea typeface="Arial"/>
              <a:cs typeface="Arial"/>
              <a:sym typeface="Arial"/>
            </a:endParaRPr>
          </a:p>
          <a:p>
            <a:pPr algn="ctr"/>
            <a:r>
              <a:rPr lang="en-GB" sz="1760">
                <a:solidFill>
                  <a:srgbClr val="843C0B"/>
                </a:solidFill>
                <a:latin typeface="Calibri"/>
                <a:ea typeface="Calibri"/>
                <a:cs typeface="Calibri"/>
                <a:sym typeface="Calibri"/>
              </a:rPr>
              <a:t>New Document with matched entities replaced in text to be the input of the NEL model and a list of tuples </a:t>
            </a:r>
            <a:endParaRPr sz="1760">
              <a:latin typeface="Arial"/>
              <a:ea typeface="Arial"/>
              <a:cs typeface="Arial"/>
              <a:sym typeface="Arial"/>
            </a:endParaRPr>
          </a:p>
          <a:p>
            <a:pPr algn="ctr"/>
            <a:r>
              <a:rPr lang="en-GB" sz="1760">
                <a:solidFill>
                  <a:srgbClr val="843C0B"/>
                </a:solidFill>
                <a:latin typeface="Calibri"/>
                <a:ea typeface="Calibri"/>
                <a:cs typeface="Calibri"/>
                <a:sym typeface="Calibri"/>
              </a:rPr>
              <a:t>(original, matched)</a:t>
            </a:r>
            <a:endParaRPr sz="1760">
              <a:latin typeface="Arial"/>
              <a:ea typeface="Arial"/>
              <a:cs typeface="Arial"/>
              <a:sym typeface="Arial"/>
            </a:endParaRPr>
          </a:p>
        </p:txBody>
      </p:sp>
      <p:sp>
        <p:nvSpPr>
          <p:cNvPr id="504" name="Google Shape;504;p38"/>
          <p:cNvSpPr/>
          <p:nvPr/>
        </p:nvSpPr>
        <p:spPr>
          <a:xfrm rot="-5400000">
            <a:off x="2375448" y="4854072"/>
            <a:ext cx="803520" cy="528960"/>
          </a:xfrm>
          <a:prstGeom prst="leftArrow">
            <a:avLst>
              <a:gd name="adj1" fmla="val 50000"/>
              <a:gd name="adj2" fmla="val 50000"/>
            </a:avLst>
          </a:prstGeom>
          <a:solidFill>
            <a:srgbClr val="B3C6E7"/>
          </a:solidFill>
          <a:ln w="25400" cap="flat" cmpd="sng">
            <a:solidFill>
              <a:srgbClr val="8DA9DB"/>
            </a:solidFill>
            <a:prstDash val="solid"/>
            <a:miter lim="8000"/>
            <a:headEnd type="none" w="sm" len="sm"/>
            <a:tailEnd type="none" w="sm" len="sm"/>
          </a:ln>
        </p:spPr>
        <p:txBody>
          <a:bodyPr spcFirstLastPara="1" wrap="square" lIns="109720" tIns="109720" rIns="109720" bIns="109720" anchor="ctr" anchorCtr="0">
            <a:noAutofit/>
          </a:bodyPr>
          <a:lstStyle/>
          <a:p>
            <a:endParaRPr sz="2880"/>
          </a:p>
        </p:txBody>
      </p:sp>
      <p:sp>
        <p:nvSpPr>
          <p:cNvPr id="505" name="Google Shape;505;p38"/>
          <p:cNvSpPr/>
          <p:nvPr/>
        </p:nvSpPr>
        <p:spPr>
          <a:xfrm>
            <a:off x="1575072" y="5612976"/>
            <a:ext cx="2450880" cy="1869120"/>
          </a:xfrm>
          <a:prstGeom prst="rect">
            <a:avLst/>
          </a:prstGeom>
          <a:solidFill>
            <a:srgbClr val="B3C6E7"/>
          </a:solidFill>
          <a:ln w="25400" cap="flat" cmpd="sng">
            <a:solidFill>
              <a:srgbClr val="8DA9DB"/>
            </a:solidFill>
            <a:prstDash val="solid"/>
            <a:miter lim="8000"/>
            <a:headEnd type="none" w="sm" len="sm"/>
            <a:tailEnd type="none" w="sm" len="sm"/>
          </a:ln>
        </p:spPr>
        <p:txBody>
          <a:bodyPr spcFirstLastPara="1" wrap="square" lIns="108000" tIns="54000" rIns="108000" bIns="54000" anchor="ctr" anchorCtr="0">
            <a:noAutofit/>
          </a:bodyPr>
          <a:lstStyle/>
          <a:p>
            <a:pPr algn="ctr"/>
            <a:r>
              <a:rPr lang="en-GB" sz="1760">
                <a:solidFill>
                  <a:srgbClr val="222A35"/>
                </a:solidFill>
                <a:latin typeface="Calibri"/>
                <a:ea typeface="Calibri"/>
                <a:cs typeface="Calibri"/>
                <a:sym typeface="Calibri"/>
              </a:rPr>
              <a:t>Bert model results are grouped BIO words that are assigned to doc.ents after Phrase Matching the words. </a:t>
            </a:r>
            <a:endParaRPr sz="1760">
              <a:latin typeface="Arial"/>
              <a:ea typeface="Arial"/>
              <a:cs typeface="Arial"/>
              <a:sym typeface="Arial"/>
            </a:endParaRPr>
          </a:p>
        </p:txBody>
      </p:sp>
      <p:sp>
        <p:nvSpPr>
          <p:cNvPr id="506" name="Google Shape;506;p38"/>
          <p:cNvSpPr/>
          <p:nvPr/>
        </p:nvSpPr>
        <p:spPr>
          <a:xfrm rot="-5400000">
            <a:off x="8116296" y="4868328"/>
            <a:ext cx="803520" cy="528960"/>
          </a:xfrm>
          <a:prstGeom prst="leftArrow">
            <a:avLst>
              <a:gd name="adj1" fmla="val 50000"/>
              <a:gd name="adj2" fmla="val 50000"/>
            </a:avLst>
          </a:prstGeom>
          <a:solidFill>
            <a:srgbClr val="FEE599"/>
          </a:solidFill>
          <a:ln w="25400" cap="flat" cmpd="sng">
            <a:solidFill>
              <a:srgbClr val="FFD966"/>
            </a:solidFill>
            <a:prstDash val="solid"/>
            <a:miter lim="8000"/>
            <a:headEnd type="none" w="sm" len="sm"/>
            <a:tailEnd type="none" w="sm" len="sm"/>
          </a:ln>
        </p:spPr>
        <p:txBody>
          <a:bodyPr spcFirstLastPara="1" wrap="square" lIns="109720" tIns="109720" rIns="109720" bIns="109720" anchor="ctr" anchorCtr="0">
            <a:noAutofit/>
          </a:bodyPr>
          <a:lstStyle/>
          <a:p>
            <a:endParaRPr sz="2880"/>
          </a:p>
        </p:txBody>
      </p:sp>
      <p:sp>
        <p:nvSpPr>
          <p:cNvPr id="507" name="Google Shape;507;p38"/>
          <p:cNvSpPr/>
          <p:nvPr/>
        </p:nvSpPr>
        <p:spPr>
          <a:xfrm>
            <a:off x="7345296" y="5612544"/>
            <a:ext cx="2503680" cy="1869120"/>
          </a:xfrm>
          <a:prstGeom prst="rect">
            <a:avLst/>
          </a:prstGeom>
          <a:solidFill>
            <a:srgbClr val="FEE599"/>
          </a:solidFill>
          <a:ln w="25400" cap="flat" cmpd="sng">
            <a:solidFill>
              <a:srgbClr val="FFD966"/>
            </a:solidFill>
            <a:prstDash val="solid"/>
            <a:miter lim="8000"/>
            <a:headEnd type="none" w="sm" len="sm"/>
            <a:tailEnd type="none" w="sm" len="sm"/>
          </a:ln>
        </p:spPr>
        <p:txBody>
          <a:bodyPr spcFirstLastPara="1" wrap="square" lIns="108000" tIns="54000" rIns="108000" bIns="54000" anchor="ctr" anchorCtr="0">
            <a:noAutofit/>
          </a:bodyPr>
          <a:lstStyle/>
          <a:p>
            <a:pPr algn="ctr"/>
            <a:r>
              <a:rPr lang="en-GB" sz="1760">
                <a:solidFill>
                  <a:srgbClr val="806000"/>
                </a:solidFill>
                <a:latin typeface="Calibri"/>
                <a:ea typeface="Calibri"/>
                <a:cs typeface="Calibri"/>
                <a:sym typeface="Calibri"/>
              </a:rPr>
              <a:t>Output: </a:t>
            </a:r>
            <a:endParaRPr sz="1760">
              <a:latin typeface="Arial"/>
              <a:ea typeface="Arial"/>
              <a:cs typeface="Arial"/>
              <a:sym typeface="Arial"/>
            </a:endParaRPr>
          </a:p>
          <a:p>
            <a:pPr algn="ctr"/>
            <a:r>
              <a:rPr lang="en-GB" sz="1760">
                <a:solidFill>
                  <a:srgbClr val="806000"/>
                </a:solidFill>
                <a:latin typeface="Calibri"/>
                <a:ea typeface="Calibri"/>
                <a:cs typeface="Calibri"/>
                <a:sym typeface="Calibri"/>
              </a:rPr>
              <a:t>List of tuples</a:t>
            </a:r>
            <a:endParaRPr sz="1760">
              <a:latin typeface="Arial"/>
              <a:ea typeface="Arial"/>
              <a:cs typeface="Arial"/>
              <a:sym typeface="Arial"/>
            </a:endParaRPr>
          </a:p>
          <a:p>
            <a:pPr algn="ctr"/>
            <a:r>
              <a:rPr lang="en-GB" sz="1760">
                <a:solidFill>
                  <a:srgbClr val="806000"/>
                </a:solidFill>
                <a:latin typeface="Calibri"/>
                <a:ea typeface="Calibri"/>
                <a:cs typeface="Calibri"/>
                <a:sym typeface="Calibri"/>
              </a:rPr>
              <a:t> (original, fsentity_id)</a:t>
            </a:r>
            <a:endParaRPr sz="1760">
              <a:latin typeface="Arial"/>
              <a:ea typeface="Arial"/>
              <a:cs typeface="Arial"/>
              <a:sym typeface="Arial"/>
            </a:endParaRPr>
          </a:p>
        </p:txBody>
      </p:sp>
      <p:sp>
        <p:nvSpPr>
          <p:cNvPr id="508" name="Google Shape;508;p38"/>
          <p:cNvSpPr/>
          <p:nvPr/>
        </p:nvSpPr>
        <p:spPr>
          <a:xfrm rot="-5400000">
            <a:off x="5275464" y="2421912"/>
            <a:ext cx="803520" cy="528960"/>
          </a:xfrm>
          <a:prstGeom prst="leftArrow">
            <a:avLst>
              <a:gd name="adj1" fmla="val 50000"/>
              <a:gd name="adj2" fmla="val 50000"/>
            </a:avLst>
          </a:prstGeom>
          <a:solidFill>
            <a:srgbClr val="F7CAAC"/>
          </a:solidFill>
          <a:ln w="25400" cap="flat" cmpd="sng">
            <a:solidFill>
              <a:srgbClr val="F4B081"/>
            </a:solidFill>
            <a:prstDash val="solid"/>
            <a:miter lim="8000"/>
            <a:headEnd type="none" w="sm" len="sm"/>
            <a:tailEnd type="none" w="sm" len="sm"/>
          </a:ln>
        </p:spPr>
        <p:txBody>
          <a:bodyPr spcFirstLastPara="1" wrap="square" lIns="109720" tIns="109720" rIns="109720" bIns="109720" anchor="ctr" anchorCtr="0">
            <a:noAutofit/>
          </a:bodyPr>
          <a:lstStyle/>
          <a:p>
            <a:endParaRPr sz="2880"/>
          </a:p>
        </p:txBody>
      </p:sp>
      <p:sp>
        <p:nvSpPr>
          <p:cNvPr id="509" name="Google Shape;509;p38"/>
          <p:cNvSpPr/>
          <p:nvPr/>
        </p:nvSpPr>
        <p:spPr>
          <a:xfrm>
            <a:off x="4397760" y="1522368"/>
            <a:ext cx="2559360" cy="779520"/>
          </a:xfrm>
          <a:prstGeom prst="rect">
            <a:avLst/>
          </a:prstGeom>
          <a:solidFill>
            <a:srgbClr val="F7CAAC"/>
          </a:solidFill>
          <a:ln w="25400" cap="flat" cmpd="sng">
            <a:solidFill>
              <a:srgbClr val="F4B081"/>
            </a:solidFill>
            <a:prstDash val="solid"/>
            <a:miter lim="8000"/>
            <a:headEnd type="none" w="sm" len="sm"/>
            <a:tailEnd type="none" w="sm" len="sm"/>
          </a:ln>
        </p:spPr>
        <p:txBody>
          <a:bodyPr spcFirstLastPara="1" wrap="square" lIns="108000" tIns="54000" rIns="108000" bIns="54000" anchor="ctr" anchorCtr="0">
            <a:noAutofit/>
          </a:bodyPr>
          <a:lstStyle/>
          <a:p>
            <a:pPr algn="ctr"/>
            <a:r>
              <a:rPr lang="en-GB" sz="1760">
                <a:solidFill>
                  <a:srgbClr val="843C0B"/>
                </a:solidFill>
                <a:latin typeface="Calibri"/>
                <a:ea typeface="Calibri"/>
                <a:cs typeface="Calibri"/>
                <a:sym typeface="Calibri"/>
              </a:rPr>
              <a:t>Input: </a:t>
            </a:r>
            <a:endParaRPr sz="1760">
              <a:latin typeface="Arial"/>
              <a:ea typeface="Arial"/>
              <a:cs typeface="Arial"/>
              <a:sym typeface="Arial"/>
            </a:endParaRPr>
          </a:p>
          <a:p>
            <a:pPr algn="ctr"/>
            <a:r>
              <a:rPr lang="en-GB" sz="1760">
                <a:solidFill>
                  <a:srgbClr val="843C0B"/>
                </a:solidFill>
                <a:latin typeface="Calibri"/>
                <a:ea typeface="Calibri"/>
                <a:cs typeface="Calibri"/>
                <a:sym typeface="Calibri"/>
              </a:rPr>
              <a:t>Target variables: Aliases from the Knowledge Base</a:t>
            </a:r>
            <a:endParaRPr sz="1760">
              <a:latin typeface="Arial"/>
              <a:ea typeface="Arial"/>
              <a:cs typeface="Arial"/>
              <a:sym typeface="Arial"/>
            </a:endParaRPr>
          </a:p>
        </p:txBody>
      </p:sp>
      <p:sp>
        <p:nvSpPr>
          <p:cNvPr id="510" name="Google Shape;510;p38"/>
          <p:cNvSpPr/>
          <p:nvPr/>
        </p:nvSpPr>
        <p:spPr>
          <a:xfrm rot="-5400000">
            <a:off x="8116296" y="2473320"/>
            <a:ext cx="803520" cy="528960"/>
          </a:xfrm>
          <a:prstGeom prst="leftArrow">
            <a:avLst>
              <a:gd name="adj1" fmla="val 50000"/>
              <a:gd name="adj2" fmla="val 50000"/>
            </a:avLst>
          </a:prstGeom>
          <a:solidFill>
            <a:srgbClr val="FEE599"/>
          </a:solidFill>
          <a:ln w="25400" cap="flat" cmpd="sng">
            <a:solidFill>
              <a:srgbClr val="FFD966"/>
            </a:solidFill>
            <a:prstDash val="solid"/>
            <a:miter lim="8000"/>
            <a:headEnd type="none" w="sm" len="sm"/>
            <a:tailEnd type="none" w="sm" len="sm"/>
          </a:ln>
        </p:spPr>
        <p:txBody>
          <a:bodyPr spcFirstLastPara="1" wrap="square" lIns="109720" tIns="109720" rIns="109720" bIns="109720" anchor="ctr" anchorCtr="0">
            <a:noAutofit/>
          </a:bodyPr>
          <a:lstStyle/>
          <a:p>
            <a:endParaRPr sz="2880"/>
          </a:p>
        </p:txBody>
      </p:sp>
      <p:sp>
        <p:nvSpPr>
          <p:cNvPr id="511" name="Google Shape;511;p38"/>
          <p:cNvSpPr/>
          <p:nvPr/>
        </p:nvSpPr>
        <p:spPr>
          <a:xfrm>
            <a:off x="7238592" y="1530576"/>
            <a:ext cx="2559360" cy="803520"/>
          </a:xfrm>
          <a:prstGeom prst="rect">
            <a:avLst/>
          </a:prstGeom>
          <a:solidFill>
            <a:srgbClr val="FEE599"/>
          </a:solidFill>
          <a:ln w="25400" cap="flat" cmpd="sng">
            <a:solidFill>
              <a:srgbClr val="FFD966"/>
            </a:solidFill>
            <a:prstDash val="solid"/>
            <a:miter lim="8000"/>
            <a:headEnd type="none" w="sm" len="sm"/>
            <a:tailEnd type="none" w="sm" len="sm"/>
          </a:ln>
        </p:spPr>
        <p:txBody>
          <a:bodyPr spcFirstLastPara="1" wrap="square" lIns="108000" tIns="54000" rIns="108000" bIns="54000" anchor="ctr" anchorCtr="0">
            <a:noAutofit/>
          </a:bodyPr>
          <a:lstStyle/>
          <a:p>
            <a:pPr algn="ctr"/>
            <a:r>
              <a:rPr lang="en-GB" sz="1760">
                <a:solidFill>
                  <a:srgbClr val="806000"/>
                </a:solidFill>
                <a:latin typeface="Calibri"/>
                <a:ea typeface="Calibri"/>
                <a:cs typeface="Calibri"/>
                <a:sym typeface="Calibri"/>
              </a:rPr>
              <a:t>Inputs:</a:t>
            </a:r>
            <a:endParaRPr sz="1760">
              <a:latin typeface="Arial"/>
              <a:ea typeface="Arial"/>
              <a:cs typeface="Arial"/>
              <a:sym typeface="Arial"/>
            </a:endParaRPr>
          </a:p>
          <a:p>
            <a:pPr algn="ctr"/>
            <a:r>
              <a:rPr lang="en-GB" sz="1760">
                <a:solidFill>
                  <a:srgbClr val="806000"/>
                </a:solidFill>
                <a:latin typeface="Calibri"/>
                <a:ea typeface="Calibri"/>
                <a:cs typeface="Calibri"/>
                <a:sym typeface="Calibri"/>
              </a:rPr>
              <a:t>NEL model, Knowledge Base, new document </a:t>
            </a:r>
            <a:endParaRPr sz="1760">
              <a:latin typeface="Arial"/>
              <a:ea typeface="Arial"/>
              <a:cs typeface="Arial"/>
              <a:sym typeface="Arial"/>
            </a:endParaRPr>
          </a:p>
        </p:txBody>
      </p:sp>
      <p:sp>
        <p:nvSpPr>
          <p:cNvPr id="512" name="Google Shape;512;p38"/>
          <p:cNvSpPr/>
          <p:nvPr/>
        </p:nvSpPr>
        <p:spPr>
          <a:xfrm>
            <a:off x="1834704" y="1517616"/>
            <a:ext cx="1885920" cy="803520"/>
          </a:xfrm>
          <a:prstGeom prst="rect">
            <a:avLst/>
          </a:prstGeom>
          <a:solidFill>
            <a:srgbClr val="B3C6E7"/>
          </a:solidFill>
          <a:ln w="25400" cap="flat" cmpd="sng">
            <a:solidFill>
              <a:srgbClr val="8DA9DB"/>
            </a:solidFill>
            <a:prstDash val="solid"/>
            <a:miter lim="8000"/>
            <a:headEnd type="none" w="sm" len="sm"/>
            <a:tailEnd type="none" w="sm" len="sm"/>
          </a:ln>
        </p:spPr>
        <p:txBody>
          <a:bodyPr spcFirstLastPara="1" wrap="square" lIns="108000" tIns="54000" rIns="108000" bIns="54000" anchor="ctr" anchorCtr="0">
            <a:noAutofit/>
          </a:bodyPr>
          <a:lstStyle/>
          <a:p>
            <a:pPr algn="ctr"/>
            <a:r>
              <a:rPr lang="en-GB" sz="1760">
                <a:solidFill>
                  <a:srgbClr val="181717"/>
                </a:solidFill>
                <a:latin typeface="Calibri"/>
                <a:ea typeface="Calibri"/>
                <a:cs typeface="Calibri"/>
                <a:sym typeface="Calibri"/>
              </a:rPr>
              <a:t>Input</a:t>
            </a:r>
            <a:endParaRPr sz="1760">
              <a:latin typeface="Arial"/>
              <a:ea typeface="Arial"/>
              <a:cs typeface="Arial"/>
              <a:sym typeface="Arial"/>
            </a:endParaRPr>
          </a:p>
          <a:p>
            <a:pPr algn="ctr"/>
            <a:r>
              <a:rPr lang="en-GB" sz="1760">
                <a:solidFill>
                  <a:srgbClr val="181717"/>
                </a:solidFill>
                <a:latin typeface="Calibri"/>
                <a:ea typeface="Calibri"/>
                <a:cs typeface="Calibri"/>
                <a:sym typeface="Calibri"/>
              </a:rPr>
              <a:t>Text Article</a:t>
            </a:r>
            <a:endParaRPr sz="1760">
              <a:latin typeface="Arial"/>
              <a:ea typeface="Arial"/>
              <a:cs typeface="Arial"/>
              <a:sym typeface="Arial"/>
            </a:endParaRPr>
          </a:p>
        </p:txBody>
      </p:sp>
      <p:sp>
        <p:nvSpPr>
          <p:cNvPr id="513" name="Google Shape;513;p38"/>
          <p:cNvSpPr/>
          <p:nvPr/>
        </p:nvSpPr>
        <p:spPr>
          <a:xfrm rot="-5400000">
            <a:off x="2375448" y="2460792"/>
            <a:ext cx="803520" cy="528960"/>
          </a:xfrm>
          <a:prstGeom prst="leftArrow">
            <a:avLst>
              <a:gd name="adj1" fmla="val 50000"/>
              <a:gd name="adj2" fmla="val 50000"/>
            </a:avLst>
          </a:prstGeom>
          <a:solidFill>
            <a:srgbClr val="B3C6E7"/>
          </a:solidFill>
          <a:ln w="25400" cap="flat" cmpd="sng">
            <a:solidFill>
              <a:srgbClr val="8DA9DB"/>
            </a:solidFill>
            <a:prstDash val="solid"/>
            <a:miter lim="8000"/>
            <a:headEnd type="none" w="sm" len="sm"/>
            <a:tailEnd type="none" w="sm" len="sm"/>
          </a:ln>
        </p:spPr>
        <p:txBody>
          <a:bodyPr spcFirstLastPara="1" wrap="square" lIns="109720" tIns="109720" rIns="109720" bIns="109720" anchor="ctr" anchorCtr="0">
            <a:noAutofit/>
          </a:bodyPr>
          <a:lstStyle/>
          <a:p>
            <a:endParaRPr sz="2880"/>
          </a:p>
        </p:txBody>
      </p:sp>
      <p:sp>
        <p:nvSpPr>
          <p:cNvPr id="514" name="Google Shape;514;p38"/>
          <p:cNvSpPr/>
          <p:nvPr/>
        </p:nvSpPr>
        <p:spPr>
          <a:xfrm>
            <a:off x="10139472" y="5612544"/>
            <a:ext cx="3036000" cy="1869120"/>
          </a:xfrm>
          <a:prstGeom prst="rect">
            <a:avLst/>
          </a:prstGeom>
          <a:solidFill>
            <a:srgbClr val="C4E0B2"/>
          </a:solidFill>
          <a:ln w="25400" cap="flat" cmpd="sng">
            <a:solidFill>
              <a:srgbClr val="A8D08C"/>
            </a:solidFill>
            <a:prstDash val="solid"/>
            <a:miter lim="8000"/>
            <a:headEnd type="none" w="sm" len="sm"/>
            <a:tailEnd type="none" w="sm" len="sm"/>
          </a:ln>
        </p:spPr>
        <p:txBody>
          <a:bodyPr spcFirstLastPara="1" wrap="square" lIns="108000" tIns="54000" rIns="108000" bIns="54000" anchor="ctr" anchorCtr="0">
            <a:noAutofit/>
          </a:bodyPr>
          <a:lstStyle/>
          <a:p>
            <a:pPr algn="ctr"/>
            <a:r>
              <a:rPr lang="en-GB" sz="1760">
                <a:solidFill>
                  <a:srgbClr val="385623"/>
                </a:solidFill>
                <a:latin typeface="Calibri"/>
                <a:ea typeface="Calibri"/>
                <a:cs typeface="Calibri"/>
                <a:sym typeface="Calibri"/>
              </a:rPr>
              <a:t>Outputs: Dictionary as,</a:t>
            </a:r>
            <a:endParaRPr sz="1760">
              <a:latin typeface="Arial"/>
              <a:ea typeface="Arial"/>
              <a:cs typeface="Arial"/>
              <a:sym typeface="Arial"/>
            </a:endParaRPr>
          </a:p>
          <a:p>
            <a:pPr algn="ctr"/>
            <a:r>
              <a:rPr lang="en-GB" sz="1760">
                <a:solidFill>
                  <a:srgbClr val="385623"/>
                </a:solidFill>
                <a:latin typeface="Calibri"/>
                <a:ea typeface="Calibri"/>
                <a:cs typeface="Calibri"/>
                <a:sym typeface="Calibri"/>
              </a:rPr>
              <a:t>Keys: Fsentity_ids</a:t>
            </a:r>
            <a:endParaRPr sz="1760">
              <a:latin typeface="Arial"/>
              <a:ea typeface="Arial"/>
              <a:cs typeface="Arial"/>
              <a:sym typeface="Arial"/>
            </a:endParaRPr>
          </a:p>
          <a:p>
            <a:pPr algn="ctr"/>
            <a:r>
              <a:rPr lang="en-GB" sz="1760">
                <a:solidFill>
                  <a:srgbClr val="385623"/>
                </a:solidFill>
                <a:latin typeface="Calibri"/>
                <a:ea typeface="Calibri"/>
                <a:cs typeface="Calibri"/>
                <a:sym typeface="Calibri"/>
              </a:rPr>
              <a:t>Values: (start, end,text) spans of mentions</a:t>
            </a:r>
            <a:endParaRPr sz="1760">
              <a:latin typeface="Arial"/>
              <a:ea typeface="Arial"/>
              <a:cs typeface="Arial"/>
              <a:sym typeface="Arial"/>
            </a:endParaRPr>
          </a:p>
        </p:txBody>
      </p:sp>
      <p:sp>
        <p:nvSpPr>
          <p:cNvPr id="515" name="Google Shape;515;p38"/>
          <p:cNvSpPr/>
          <p:nvPr/>
        </p:nvSpPr>
        <p:spPr>
          <a:xfrm>
            <a:off x="9874656" y="3217104"/>
            <a:ext cx="3516960" cy="1494240"/>
          </a:xfrm>
          <a:prstGeom prst="chevron">
            <a:avLst>
              <a:gd name="adj" fmla="val 50000"/>
            </a:avLst>
          </a:prstGeom>
          <a:solidFill>
            <a:srgbClr val="C4E0B2"/>
          </a:solidFill>
          <a:ln w="25400" cap="flat" cmpd="sng">
            <a:solidFill>
              <a:srgbClr val="A8D08C"/>
            </a:solidFill>
            <a:prstDash val="solid"/>
            <a:miter lim="8000"/>
            <a:headEnd type="none" w="sm" len="sm"/>
            <a:tailEnd type="none" w="sm" len="sm"/>
          </a:ln>
        </p:spPr>
        <p:txBody>
          <a:bodyPr spcFirstLastPara="1" wrap="square" lIns="108000" tIns="54000" rIns="108000" bIns="54000" anchor="ctr" anchorCtr="0">
            <a:noAutofit/>
          </a:bodyPr>
          <a:lstStyle/>
          <a:p>
            <a:pPr algn="ctr"/>
            <a:r>
              <a:rPr lang="en-GB" sz="2240" b="1">
                <a:solidFill>
                  <a:srgbClr val="385623"/>
                </a:solidFill>
                <a:latin typeface="Calibri"/>
                <a:ea typeface="Calibri"/>
                <a:cs typeface="Calibri"/>
                <a:sym typeface="Calibri"/>
              </a:rPr>
              <a:t>CoReferencing</a:t>
            </a:r>
            <a:endParaRPr sz="2240">
              <a:latin typeface="Arial"/>
              <a:ea typeface="Arial"/>
              <a:cs typeface="Arial"/>
              <a:sym typeface="Arial"/>
            </a:endParaRPr>
          </a:p>
        </p:txBody>
      </p:sp>
      <p:sp>
        <p:nvSpPr>
          <p:cNvPr id="516" name="Google Shape;516;p38"/>
          <p:cNvSpPr/>
          <p:nvPr/>
        </p:nvSpPr>
        <p:spPr>
          <a:xfrm rot="-5400000">
            <a:off x="11075496" y="4851048"/>
            <a:ext cx="803520" cy="528960"/>
          </a:xfrm>
          <a:prstGeom prst="leftArrow">
            <a:avLst>
              <a:gd name="adj1" fmla="val 50000"/>
              <a:gd name="adj2" fmla="val 50000"/>
            </a:avLst>
          </a:prstGeom>
          <a:solidFill>
            <a:srgbClr val="C4E0B2"/>
          </a:solidFill>
          <a:ln w="25400" cap="flat" cmpd="sng">
            <a:solidFill>
              <a:srgbClr val="A8D08C"/>
            </a:solidFill>
            <a:prstDash val="solid"/>
            <a:miter lim="8000"/>
            <a:headEnd type="none" w="sm" len="sm"/>
            <a:tailEnd type="none" w="sm" len="sm"/>
          </a:ln>
        </p:spPr>
        <p:txBody>
          <a:bodyPr spcFirstLastPara="1" wrap="square" lIns="109720" tIns="109720" rIns="109720" bIns="109720" anchor="ctr" anchorCtr="0">
            <a:noAutofit/>
          </a:bodyPr>
          <a:lstStyle/>
          <a:p>
            <a:endParaRPr sz="2880"/>
          </a:p>
        </p:txBody>
      </p:sp>
      <p:pic>
        <p:nvPicPr>
          <p:cNvPr id="517" name="Google Shape;517;p38" descr="Logo&#10;&#10;Description automatically generated"/>
          <p:cNvPicPr preferRelativeResize="0"/>
          <p:nvPr/>
        </p:nvPicPr>
        <p:blipFill rotWithShape="1">
          <a:blip r:embed="rId3">
            <a:alphaModFix/>
          </a:blip>
          <a:srcRect/>
          <a:stretch/>
        </p:blipFill>
        <p:spPr>
          <a:xfrm>
            <a:off x="11324448" y="1332720"/>
            <a:ext cx="1491696" cy="1276128"/>
          </a:xfrm>
          <a:prstGeom prst="rect">
            <a:avLst/>
          </a:prstGeom>
          <a:noFill/>
          <a:ln>
            <a:noFill/>
          </a:ln>
        </p:spPr>
      </p:pic>
      <p:pic>
        <p:nvPicPr>
          <p:cNvPr id="518" name="Google Shape;518;p38" descr="A picture containing shape&#10;&#10;Description automatically generated"/>
          <p:cNvPicPr preferRelativeResize="0"/>
          <p:nvPr/>
        </p:nvPicPr>
        <p:blipFill rotWithShape="1">
          <a:blip r:embed="rId4">
            <a:alphaModFix/>
          </a:blip>
          <a:srcRect/>
          <a:stretch/>
        </p:blipFill>
        <p:spPr>
          <a:xfrm>
            <a:off x="10171873" y="1325377"/>
            <a:ext cx="992738" cy="1276130"/>
          </a:xfrm>
          <a:prstGeom prst="rect">
            <a:avLst/>
          </a:prstGeom>
          <a:noFill/>
          <a:ln>
            <a:noFill/>
          </a:ln>
        </p:spPr>
      </p:pic>
      <p:sp>
        <p:nvSpPr>
          <p:cNvPr id="2" name="Text 0">
            <a:extLst>
              <a:ext uri="{FF2B5EF4-FFF2-40B4-BE49-F238E27FC236}">
                <a16:creationId xmlns:a16="http://schemas.microsoft.com/office/drawing/2014/main" id="{AC7CB7C8-48BA-3DB9-FC01-083296781C63}"/>
              </a:ext>
            </a:extLst>
          </p:cNvPr>
          <p:cNvSpPr/>
          <p:nvPr/>
        </p:nvSpPr>
        <p:spPr>
          <a:xfrm>
            <a:off x="26808" y="15461"/>
            <a:ext cx="13945670" cy="1489195"/>
          </a:xfrm>
          <a:prstGeom prst="rect">
            <a:avLst/>
          </a:prstGeom>
          <a:noFill/>
          <a:ln/>
        </p:spPr>
        <p:txBody>
          <a:bodyPr wrap="none" lIns="0" tIns="0" rIns="0" bIns="0" rtlCol="0" anchor="t"/>
          <a:lstStyle/>
          <a:p>
            <a:pPr marL="0" indent="0">
              <a:lnSpc>
                <a:spcPts val="4950"/>
              </a:lnSpc>
              <a:buNone/>
            </a:pPr>
            <a:r>
              <a:rPr lang="en-GB" sz="4000" dirty="0"/>
              <a:t>L’IA </a:t>
            </a:r>
            <a:r>
              <a:rPr lang="en-GB" sz="4000" dirty="0" err="1"/>
              <a:t>classique</a:t>
            </a:r>
            <a:r>
              <a:rPr lang="en-GB" sz="4000" dirty="0"/>
              <a:t> </a:t>
            </a:r>
            <a:r>
              <a:rPr lang="en-GB" sz="4000" dirty="0" err="1"/>
              <a:t>est</a:t>
            </a:r>
            <a:r>
              <a:rPr lang="en-GB" sz="4000" dirty="0"/>
              <a:t> </a:t>
            </a:r>
            <a:r>
              <a:rPr lang="en-GB" sz="4000" dirty="0" err="1"/>
              <a:t>spécialisée</a:t>
            </a:r>
            <a:r>
              <a:rPr lang="en-GB" sz="4000" dirty="0"/>
              <a:t> et se concentre sur </a:t>
            </a:r>
            <a:r>
              <a:rPr lang="en-GB" sz="4000" dirty="0" err="1"/>
              <a:t>une</a:t>
            </a:r>
            <a:r>
              <a:rPr lang="en-GB" sz="4000" dirty="0"/>
              <a:t> </a:t>
            </a:r>
            <a:r>
              <a:rPr lang="en-GB" sz="4000" dirty="0" err="1"/>
              <a:t>seule</a:t>
            </a:r>
            <a:r>
              <a:rPr lang="en-GB" sz="4000" dirty="0"/>
              <a:t> </a:t>
            </a:r>
            <a:r>
              <a:rPr lang="en-GB" sz="4000" dirty="0" err="1"/>
              <a:t>tâche</a:t>
            </a:r>
            <a:endParaRPr lang="en-GB" sz="4000" dirty="0"/>
          </a:p>
          <a:p>
            <a:pPr marL="0" indent="0">
              <a:lnSpc>
                <a:spcPts val="4950"/>
              </a:lnSpc>
              <a:buNone/>
            </a:pPr>
            <a:r>
              <a:rPr lang="en-GB" sz="4000" dirty="0"/>
              <a:t>L’IA </a:t>
            </a:r>
            <a:r>
              <a:rPr lang="en-GB" sz="4000" dirty="0" err="1"/>
              <a:t>générative</a:t>
            </a:r>
            <a:r>
              <a:rPr lang="en-GB" sz="4000" dirty="0"/>
              <a:t> </a:t>
            </a:r>
            <a:r>
              <a:rPr lang="en-GB" sz="4000" dirty="0" err="1"/>
              <a:t>est</a:t>
            </a:r>
            <a:r>
              <a:rPr lang="en-GB" sz="4000" dirty="0"/>
              <a:t> plus </a:t>
            </a:r>
            <a:r>
              <a:rPr lang="en-GB" sz="4000" dirty="0" err="1"/>
              <a:t>généraliste</a:t>
            </a:r>
            <a:endParaRPr lang="en-GB" sz="4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5" name="Google Shape;525;p39"/>
          <p:cNvPicPr preferRelativeResize="0"/>
          <p:nvPr/>
        </p:nvPicPr>
        <p:blipFill>
          <a:blip r:embed="rId3">
            <a:alphaModFix/>
          </a:blip>
          <a:stretch>
            <a:fillRect/>
          </a:stretch>
        </p:blipFill>
        <p:spPr>
          <a:xfrm>
            <a:off x="243840" y="832641"/>
            <a:ext cx="14142723" cy="6408744"/>
          </a:xfrm>
          <a:prstGeom prst="rect">
            <a:avLst/>
          </a:prstGeom>
          <a:noFill/>
          <a:ln>
            <a:noFill/>
          </a:ln>
        </p:spPr>
      </p:pic>
      <p:sp>
        <p:nvSpPr>
          <p:cNvPr id="526" name="Google Shape;526;p39"/>
          <p:cNvSpPr txBox="1">
            <a:spLocks noGrp="1"/>
          </p:cNvSpPr>
          <p:nvPr>
            <p:ph type="sldNum" idx="12"/>
          </p:nvPr>
        </p:nvSpPr>
        <p:spPr>
          <a:xfrm>
            <a:off x="13838440" y="7418800"/>
            <a:ext cx="731040" cy="749760"/>
          </a:xfrm>
          <a:prstGeom prst="rect">
            <a:avLst/>
          </a:prstGeom>
        </p:spPr>
        <p:txBody>
          <a:bodyPr spcFirstLastPara="1" wrap="square" lIns="0" tIns="0" rIns="0" bIns="0" anchor="b" anchorCtr="0">
            <a:noAutofit/>
          </a:bodyPr>
          <a:lstStyle/>
          <a:p>
            <a:pPr algn="r"/>
            <a:fld id="{00000000-1234-1234-1234-123412341234}" type="slidenum">
              <a:rPr lang="en-GB"/>
              <a:pPr algn="r"/>
              <a:t>5</a:t>
            </a:fld>
            <a:endParaRPr/>
          </a:p>
        </p:txBody>
      </p:sp>
      <p:sp>
        <p:nvSpPr>
          <p:cNvPr id="2" name="Text 0">
            <a:extLst>
              <a:ext uri="{FF2B5EF4-FFF2-40B4-BE49-F238E27FC236}">
                <a16:creationId xmlns:a16="http://schemas.microsoft.com/office/drawing/2014/main" id="{65708EE2-7FBC-EA02-4433-062F6053C804}"/>
              </a:ext>
            </a:extLst>
          </p:cNvPr>
          <p:cNvSpPr/>
          <p:nvPr/>
        </p:nvSpPr>
        <p:spPr>
          <a:xfrm>
            <a:off x="78303" y="37022"/>
            <a:ext cx="12411062" cy="631627"/>
          </a:xfrm>
          <a:prstGeom prst="rect">
            <a:avLst/>
          </a:prstGeom>
          <a:noFill/>
          <a:ln/>
        </p:spPr>
        <p:txBody>
          <a:bodyPr wrap="none" lIns="0" tIns="0" rIns="0" bIns="0" rtlCol="0" anchor="t"/>
          <a:lstStyle/>
          <a:p>
            <a:pPr marL="0" indent="0">
              <a:lnSpc>
                <a:spcPts val="4950"/>
              </a:lnSpc>
              <a:buNone/>
            </a:pPr>
            <a:r>
              <a:rPr lang="en-GB" sz="3600" dirty="0"/>
              <a:t>Et </a:t>
            </a:r>
            <a:r>
              <a:rPr lang="en-GB" sz="3600" dirty="0" err="1"/>
              <a:t>concrètement</a:t>
            </a:r>
            <a:r>
              <a:rPr lang="en-GB" sz="3600" dirty="0"/>
              <a:t> ? L’IA </a:t>
            </a:r>
            <a:r>
              <a:rPr lang="en-GB" sz="3600" dirty="0" err="1"/>
              <a:t>générative</a:t>
            </a:r>
            <a:r>
              <a:rPr lang="en-GB" sz="3600" dirty="0"/>
              <a:t> pour aider à la </a:t>
            </a:r>
            <a:r>
              <a:rPr lang="en-GB" sz="3600" dirty="0" err="1"/>
              <a:t>création</a:t>
            </a:r>
            <a:r>
              <a:rPr lang="en-GB" sz="3600" dirty="0"/>
              <a:t> de fiches de poste</a:t>
            </a:r>
            <a:endParaRPr lang="en-US" sz="3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0"/>
          <p:cNvSpPr txBox="1">
            <a:spLocks noGrp="1"/>
          </p:cNvSpPr>
          <p:nvPr>
            <p:ph type="title" idx="4294967295"/>
          </p:nvPr>
        </p:nvSpPr>
        <p:spPr>
          <a:xfrm>
            <a:off x="457200" y="605600"/>
            <a:ext cx="5640900" cy="108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l">
              <a:spcBef>
                <a:spcPts val="0"/>
              </a:spcBef>
            </a:pPr>
            <a:endParaRPr sz="3840"/>
          </a:p>
        </p:txBody>
      </p:sp>
      <p:sp>
        <p:nvSpPr>
          <p:cNvPr id="532" name="Google Shape;532;p40"/>
          <p:cNvSpPr txBox="1">
            <a:spLocks noGrp="1"/>
          </p:cNvSpPr>
          <p:nvPr>
            <p:ph type="sldNum" idx="12"/>
          </p:nvPr>
        </p:nvSpPr>
        <p:spPr>
          <a:xfrm>
            <a:off x="13838440" y="7418800"/>
            <a:ext cx="731040" cy="749760"/>
          </a:xfrm>
          <a:prstGeom prst="rect">
            <a:avLst/>
          </a:prstGeom>
        </p:spPr>
        <p:txBody>
          <a:bodyPr spcFirstLastPara="1" wrap="square" lIns="0" tIns="0" rIns="0" bIns="0" anchor="b" anchorCtr="0">
            <a:noAutofit/>
          </a:bodyPr>
          <a:lstStyle/>
          <a:p>
            <a:pPr algn="r"/>
            <a:fld id="{00000000-1234-1234-1234-123412341234}" type="slidenum">
              <a:rPr lang="en-GB"/>
              <a:pPr algn="r"/>
              <a:t>6</a:t>
            </a:fld>
            <a:endParaRPr/>
          </a:p>
        </p:txBody>
      </p:sp>
      <p:pic>
        <p:nvPicPr>
          <p:cNvPr id="533" name="Google Shape;533;p40"/>
          <p:cNvPicPr preferRelativeResize="0"/>
          <p:nvPr/>
        </p:nvPicPr>
        <p:blipFill>
          <a:blip r:embed="rId3">
            <a:alphaModFix/>
          </a:blip>
          <a:stretch>
            <a:fillRect/>
          </a:stretch>
        </p:blipFill>
        <p:spPr>
          <a:xfrm>
            <a:off x="71681" y="617241"/>
            <a:ext cx="14142718" cy="7144007"/>
          </a:xfrm>
          <a:prstGeom prst="rect">
            <a:avLst/>
          </a:prstGeom>
          <a:noFill/>
          <a:ln>
            <a:noFill/>
          </a:ln>
        </p:spPr>
      </p:pic>
      <p:sp>
        <p:nvSpPr>
          <p:cNvPr id="2" name="Text 0">
            <a:extLst>
              <a:ext uri="{FF2B5EF4-FFF2-40B4-BE49-F238E27FC236}">
                <a16:creationId xmlns:a16="http://schemas.microsoft.com/office/drawing/2014/main" id="{EFB74E4E-A402-A82C-5BCA-EB6F0718189C}"/>
              </a:ext>
            </a:extLst>
          </p:cNvPr>
          <p:cNvSpPr/>
          <p:nvPr/>
        </p:nvSpPr>
        <p:spPr>
          <a:xfrm>
            <a:off x="71681" y="-26027"/>
            <a:ext cx="12411062" cy="631627"/>
          </a:xfrm>
          <a:prstGeom prst="rect">
            <a:avLst/>
          </a:prstGeom>
          <a:noFill/>
          <a:ln/>
        </p:spPr>
        <p:txBody>
          <a:bodyPr wrap="none" lIns="0" tIns="0" rIns="0" bIns="0" rtlCol="0" anchor="t"/>
          <a:lstStyle/>
          <a:p>
            <a:pPr marL="0" indent="0">
              <a:lnSpc>
                <a:spcPts val="4950"/>
              </a:lnSpc>
              <a:buNone/>
            </a:pPr>
            <a:r>
              <a:rPr lang="en-GB" sz="4000" dirty="0"/>
              <a:t>L’IA au </a:t>
            </a:r>
            <a:r>
              <a:rPr lang="en-GB" sz="4000" dirty="0" err="1"/>
              <a:t>cœur</a:t>
            </a:r>
            <a:r>
              <a:rPr lang="en-GB" sz="4000" dirty="0"/>
              <a:t> du cycle de vie de </a:t>
            </a:r>
            <a:r>
              <a:rPr lang="en-GB" sz="4000" dirty="0" err="1"/>
              <a:t>l’employé</a:t>
            </a:r>
            <a:r>
              <a:rPr lang="en-GB" sz="4000" dirty="0"/>
              <a:t> </a:t>
            </a:r>
            <a:r>
              <a:rPr lang="en-GB" sz="4000" dirty="0" err="1"/>
              <a:t>d’une</a:t>
            </a:r>
            <a:r>
              <a:rPr lang="en-GB" sz="4000" dirty="0"/>
              <a:t> m</a:t>
            </a:r>
            <a:r>
              <a:rPr lang="fr-FR" sz="4000" dirty="0" err="1"/>
              <a:t>édia</a:t>
            </a:r>
            <a:endParaRPr lang="en-US" sz="39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07350" y="771287"/>
            <a:ext cx="7217688" cy="631627"/>
          </a:xfrm>
          <a:prstGeom prst="rect">
            <a:avLst/>
          </a:prstGeom>
          <a:noFill/>
          <a:ln/>
        </p:spPr>
        <p:txBody>
          <a:bodyPr wrap="none" lIns="0" tIns="0" rIns="0" bIns="0" rtlCol="0" anchor="t"/>
          <a:lstStyle/>
          <a:p>
            <a:pPr marL="0" indent="0">
              <a:lnSpc>
                <a:spcPts val="4950"/>
              </a:lnSpc>
              <a:buNone/>
            </a:pPr>
            <a:r>
              <a:rPr lang="en-US" sz="3950" b="1" dirty="0">
                <a:solidFill>
                  <a:srgbClr val="443728"/>
                </a:solidFill>
                <a:latin typeface="Crimson Pro Bold" pitchFamily="34" charset="0"/>
                <a:ea typeface="Crimson Pro Bold" pitchFamily="34" charset="-122"/>
                <a:cs typeface="Crimson Pro Bold" pitchFamily="34" charset="-120"/>
              </a:rPr>
              <a:t>L’IA pour les </a:t>
            </a:r>
            <a:r>
              <a:rPr lang="en-US" sz="3950" b="1" dirty="0" err="1">
                <a:solidFill>
                  <a:srgbClr val="443728"/>
                </a:solidFill>
                <a:latin typeface="Crimson Pro Bold" pitchFamily="34" charset="0"/>
                <a:ea typeface="Crimson Pro Bold" pitchFamily="34" charset="-122"/>
                <a:cs typeface="Crimson Pro Bold" pitchFamily="34" charset="-120"/>
              </a:rPr>
              <a:t>journalistes</a:t>
            </a:r>
            <a:endParaRPr lang="en-US" sz="3950" dirty="0"/>
          </a:p>
        </p:txBody>
      </p:sp>
      <p:sp>
        <p:nvSpPr>
          <p:cNvPr id="3" name="Text 1"/>
          <p:cNvSpPr/>
          <p:nvPr/>
        </p:nvSpPr>
        <p:spPr>
          <a:xfrm>
            <a:off x="707350" y="1908096"/>
            <a:ext cx="3536990" cy="315754"/>
          </a:xfrm>
          <a:prstGeom prst="rect">
            <a:avLst/>
          </a:prstGeom>
          <a:noFill/>
          <a:ln/>
        </p:spPr>
        <p:txBody>
          <a:bodyPr wrap="none" lIns="0" tIns="0" rIns="0" bIns="0" rtlCol="0" anchor="t"/>
          <a:lstStyle/>
          <a:p>
            <a:r>
              <a:rPr lang="fr-FR" sz="2000" dirty="0"/>
              <a:t>📄 Créer une fiche d'information</a:t>
            </a:r>
          </a:p>
          <a:p>
            <a:r>
              <a:rPr lang="fr-FR" sz="2000" dirty="0"/>
              <a:t>📅 Créer un document récapitulatif d'événement</a:t>
            </a:r>
          </a:p>
          <a:p>
            <a:r>
              <a:rPr lang="fr-FR" sz="2000" dirty="0"/>
              <a:t>📚 Créer un article de blog bien documenté, informatif et engageant pour le site web de l'entreprise</a:t>
            </a:r>
          </a:p>
          <a:p>
            <a:r>
              <a:rPr lang="fr-FR" sz="2000" dirty="0"/>
              <a:t>📝 Créer un article de questions-réponses</a:t>
            </a:r>
          </a:p>
          <a:p>
            <a:r>
              <a:rPr lang="fr-FR" sz="2000" dirty="0"/>
              <a:t>📝 Créer un éditorial</a:t>
            </a:r>
          </a:p>
          <a:p>
            <a:r>
              <a:rPr lang="fr-FR" sz="2000" dirty="0"/>
              <a:t>📝 Créer un </a:t>
            </a:r>
            <a:r>
              <a:rPr lang="fr-FR" sz="2000" dirty="0" err="1"/>
              <a:t>transcript</a:t>
            </a:r>
            <a:r>
              <a:rPr lang="fr-FR" sz="2000" dirty="0"/>
              <a:t> d'interview</a:t>
            </a:r>
          </a:p>
          <a:p>
            <a:r>
              <a:rPr lang="fr-FR" sz="2000" dirty="0"/>
              <a:t>📝 Créer un article d'opinion</a:t>
            </a:r>
          </a:p>
          <a:p>
            <a:r>
              <a:rPr lang="fr-FR" sz="2000" dirty="0"/>
              <a:t>📰 Consulter un expert : Journaliste</a:t>
            </a:r>
          </a:p>
          <a:p>
            <a:r>
              <a:rPr lang="fr-FR" sz="2000" dirty="0"/>
              <a:t>📰 Créer un article de fond</a:t>
            </a:r>
          </a:p>
          <a:p>
            <a:r>
              <a:rPr lang="fr-FR" sz="2000" dirty="0"/>
              <a:t>📰 Créer un article d'actualité</a:t>
            </a:r>
          </a:p>
          <a:p>
            <a:r>
              <a:rPr lang="fr-FR" sz="2000" dirty="0"/>
              <a:t>📰 Créer un brief d'actualité</a:t>
            </a:r>
          </a:p>
          <a:p>
            <a:r>
              <a:rPr lang="fr-FR" sz="2000" dirty="0"/>
              <a:t>📰 Créer une colonne de journal/magazine</a:t>
            </a:r>
          </a:p>
          <a:p>
            <a:r>
              <a:rPr lang="fr-FR" sz="2000" dirty="0"/>
              <a:t>📰 Créer un portrait</a:t>
            </a:r>
          </a:p>
          <a:p>
            <a:r>
              <a:rPr lang="fr-FR" sz="2000" dirty="0"/>
              <a:t>📰 Créer une newsletter visuellement attrayante et engageante pour informer et mettre à jour les abonnés</a:t>
            </a:r>
          </a:p>
          <a:p>
            <a:r>
              <a:rPr lang="fr-FR" sz="2000" dirty="0"/>
              <a:t> sur les dernières nouvelles et événements de l'entreprise</a:t>
            </a:r>
          </a:p>
          <a:p>
            <a:r>
              <a:rPr lang="fr-FR" sz="2000" dirty="0"/>
              <a:t>📸 Rédiger une légende de photo</a:t>
            </a:r>
          </a:p>
          <a:p>
            <a:r>
              <a:rPr lang="fr-FR" sz="2000" dirty="0"/>
              <a:t>🔍 Créer un rapport d'enquête</a:t>
            </a:r>
          </a:p>
        </p:txBody>
      </p:sp>
      <p:sp>
        <p:nvSpPr>
          <p:cNvPr id="9" name="Rectangle 8">
            <a:extLst>
              <a:ext uri="{FF2B5EF4-FFF2-40B4-BE49-F238E27FC236}">
                <a16:creationId xmlns:a16="http://schemas.microsoft.com/office/drawing/2014/main" id="{FC62C3FD-0631-AD61-942F-A1B2E1D7D938}"/>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47724-C81D-8EE0-19EF-96ED8FF9F0D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44E7C6E-7AAF-F37D-535C-01B6E8423E7E}"/>
              </a:ext>
            </a:extLst>
          </p:cNvPr>
          <p:cNvSpPr/>
          <p:nvPr/>
        </p:nvSpPr>
        <p:spPr>
          <a:xfrm>
            <a:off x="707350" y="771287"/>
            <a:ext cx="7217688" cy="631627"/>
          </a:xfrm>
          <a:prstGeom prst="rect">
            <a:avLst/>
          </a:prstGeom>
          <a:noFill/>
          <a:ln/>
        </p:spPr>
        <p:txBody>
          <a:bodyPr wrap="none" lIns="0" tIns="0" rIns="0" bIns="0" rtlCol="0" anchor="t"/>
          <a:lstStyle/>
          <a:p>
            <a:pPr marL="0" indent="0">
              <a:lnSpc>
                <a:spcPts val="4950"/>
              </a:lnSpc>
              <a:buNone/>
            </a:pPr>
            <a:r>
              <a:rPr lang="en-US" sz="3950" b="1" dirty="0">
                <a:solidFill>
                  <a:srgbClr val="443728"/>
                </a:solidFill>
                <a:latin typeface="Crimson Pro Bold" pitchFamily="34" charset="0"/>
                <a:ea typeface="Crimson Pro Bold" pitchFamily="34" charset="-122"/>
                <a:cs typeface="Crimson Pro Bold" pitchFamily="34" charset="-120"/>
              </a:rPr>
              <a:t>L’IA pour les r</a:t>
            </a:r>
            <a:r>
              <a:rPr lang="fr-FR" sz="3950" b="1" dirty="0" err="1">
                <a:solidFill>
                  <a:srgbClr val="443728"/>
                </a:solidFill>
                <a:latin typeface="Crimson Pro Bold" pitchFamily="34" charset="0"/>
                <a:ea typeface="Crimson Pro Bold" pitchFamily="34" charset="-122"/>
                <a:cs typeface="Crimson Pro Bold" pitchFamily="34" charset="-120"/>
              </a:rPr>
              <a:t>édacteur</a:t>
            </a:r>
            <a:r>
              <a:rPr lang="fr-FR" sz="3950" b="1" dirty="0">
                <a:solidFill>
                  <a:srgbClr val="443728"/>
                </a:solidFill>
                <a:latin typeface="Crimson Pro Bold" pitchFamily="34" charset="0"/>
                <a:ea typeface="Crimson Pro Bold" pitchFamily="34" charset="-122"/>
                <a:cs typeface="Crimson Pro Bold" pitchFamily="34" charset="-120"/>
              </a:rPr>
              <a:t> de contenu</a:t>
            </a:r>
            <a:endParaRPr lang="en-US" sz="3950" dirty="0"/>
          </a:p>
        </p:txBody>
      </p:sp>
      <p:sp>
        <p:nvSpPr>
          <p:cNvPr id="9" name="Rectangle 8">
            <a:extLst>
              <a:ext uri="{FF2B5EF4-FFF2-40B4-BE49-F238E27FC236}">
                <a16:creationId xmlns:a16="http://schemas.microsoft.com/office/drawing/2014/main" id="{B96E2B93-230F-F985-3E76-AA6AB9EB53E5}"/>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a:extLst>
              <a:ext uri="{FF2B5EF4-FFF2-40B4-BE49-F238E27FC236}">
                <a16:creationId xmlns:a16="http://schemas.microsoft.com/office/drawing/2014/main" id="{CFCC0847-17D2-3A0A-BFDD-5B0B37AD3F67}"/>
              </a:ext>
            </a:extLst>
          </p:cNvPr>
          <p:cNvSpPr txBox="1"/>
          <p:nvPr/>
        </p:nvSpPr>
        <p:spPr>
          <a:xfrm>
            <a:off x="609838" y="1483311"/>
            <a:ext cx="7315200" cy="1754326"/>
          </a:xfrm>
          <a:prstGeom prst="rect">
            <a:avLst/>
          </a:prstGeom>
          <a:noFill/>
        </p:spPr>
        <p:txBody>
          <a:bodyPr wrap="square">
            <a:spAutoFit/>
          </a:bodyPr>
          <a:lstStyle/>
          <a:p>
            <a:r>
              <a:rPr lang="fr-FR" dirty="0"/>
              <a:t>✍️ Consulter un expert : Rédacteur de contenu</a:t>
            </a:r>
          </a:p>
          <a:p>
            <a:r>
              <a:rPr lang="fr-FR" dirty="0"/>
              <a:t>🌐 Créer un texte pour un site web</a:t>
            </a:r>
          </a:p>
          <a:p>
            <a:r>
              <a:rPr lang="fr-FR" dirty="0"/>
              <a:t>📚 Créer un document tutoriel</a:t>
            </a:r>
          </a:p>
          <a:p>
            <a:r>
              <a:rPr lang="fr-FR" dirty="0"/>
              <a:t>📝 Créer une liste d'articles</a:t>
            </a:r>
          </a:p>
          <a:p>
            <a:r>
              <a:rPr lang="fr-FR" dirty="0"/>
              <a:t>📝 Créer un script de webinaire</a:t>
            </a:r>
          </a:p>
          <a:p>
            <a:r>
              <a:rPr lang="fr-FR" dirty="0"/>
              <a:t>📧 Créer une campagne par e-mail</a:t>
            </a:r>
          </a:p>
        </p:txBody>
      </p:sp>
      <p:sp>
        <p:nvSpPr>
          <p:cNvPr id="10" name="TextBox 9">
            <a:extLst>
              <a:ext uri="{FF2B5EF4-FFF2-40B4-BE49-F238E27FC236}">
                <a16:creationId xmlns:a16="http://schemas.microsoft.com/office/drawing/2014/main" id="{E331C3D1-171A-6F1E-68C4-6BA5ADC91393}"/>
              </a:ext>
            </a:extLst>
          </p:cNvPr>
          <p:cNvSpPr txBox="1"/>
          <p:nvPr/>
        </p:nvSpPr>
        <p:spPr>
          <a:xfrm>
            <a:off x="609838" y="4195521"/>
            <a:ext cx="7315200" cy="3139321"/>
          </a:xfrm>
          <a:prstGeom prst="rect">
            <a:avLst/>
          </a:prstGeom>
          <a:noFill/>
        </p:spPr>
        <p:txBody>
          <a:bodyPr wrap="square">
            <a:spAutoFit/>
          </a:bodyPr>
          <a:lstStyle/>
          <a:p>
            <a:r>
              <a:rPr lang="fr-FR" dirty="0"/>
              <a:t>📈 Consulter un expert : Stratège en Médias Sociaux</a:t>
            </a:r>
          </a:p>
          <a:p>
            <a:r>
              <a:rPr lang="fr-FR" dirty="0"/>
              <a:t>📈 Créer un plan d'optimisation de chaîne de médias sociaux</a:t>
            </a:r>
          </a:p>
          <a:p>
            <a:r>
              <a:rPr lang="fr-FR" dirty="0"/>
              <a:t>📊 Créer un rapport mensuel sur les médias sociaux</a:t>
            </a:r>
          </a:p>
          <a:p>
            <a:r>
              <a:rPr lang="fr-FR" dirty="0"/>
              <a:t>📊 Créer un document d'analyse de campagne sur les médias sociaux</a:t>
            </a:r>
          </a:p>
          <a:p>
            <a:r>
              <a:rPr lang="fr-FR" dirty="0"/>
              <a:t>📊 Créer un document d'audit de chaîne de médias sociaux</a:t>
            </a:r>
          </a:p>
          <a:p>
            <a:r>
              <a:rPr lang="fr-FR" dirty="0"/>
              <a:t>📊 Créer un document sur les KPIs et les métriques des médias sociaux</a:t>
            </a:r>
          </a:p>
          <a:p>
            <a:r>
              <a:rPr lang="fr-FR" dirty="0"/>
              <a:t>📊 Créer un rapport de veille sur les médias sociaux</a:t>
            </a:r>
          </a:p>
          <a:p>
            <a:r>
              <a:rPr lang="fr-FR" dirty="0"/>
              <a:t>📊 Créer un document de comparaison des plateformes de médias sociaux</a:t>
            </a:r>
          </a:p>
          <a:p>
            <a:r>
              <a:rPr lang="fr-FR" dirty="0"/>
              <a:t>📝 Créer un document sur les meilleures pratiques en médias sociaux</a:t>
            </a:r>
          </a:p>
          <a:p>
            <a:r>
              <a:rPr lang="fr-FR" dirty="0"/>
              <a:t>🔍 Créer une analyse des concurrents sur les médias sociaux</a:t>
            </a:r>
          </a:p>
          <a:p>
            <a:r>
              <a:rPr lang="fr-FR" dirty="0"/>
              <a:t>🔥 Créer un plan de gestion de crise sur les médias sociaux</a:t>
            </a:r>
          </a:p>
        </p:txBody>
      </p:sp>
      <p:sp>
        <p:nvSpPr>
          <p:cNvPr id="11" name="Text 0">
            <a:extLst>
              <a:ext uri="{FF2B5EF4-FFF2-40B4-BE49-F238E27FC236}">
                <a16:creationId xmlns:a16="http://schemas.microsoft.com/office/drawing/2014/main" id="{516D45C6-A6F6-C5CF-D987-A99B1A997E3C}"/>
              </a:ext>
            </a:extLst>
          </p:cNvPr>
          <p:cNvSpPr/>
          <p:nvPr/>
        </p:nvSpPr>
        <p:spPr>
          <a:xfrm>
            <a:off x="707349" y="3400765"/>
            <a:ext cx="8169021" cy="631627"/>
          </a:xfrm>
          <a:prstGeom prst="rect">
            <a:avLst/>
          </a:prstGeom>
          <a:noFill/>
          <a:ln/>
        </p:spPr>
        <p:txBody>
          <a:bodyPr wrap="none" lIns="0" tIns="0" rIns="0" bIns="0" rtlCol="0" anchor="t"/>
          <a:lstStyle/>
          <a:p>
            <a:pPr marL="0" indent="0">
              <a:lnSpc>
                <a:spcPts val="4950"/>
              </a:lnSpc>
              <a:buNone/>
            </a:pPr>
            <a:r>
              <a:rPr lang="en-US" sz="3950" b="1" dirty="0">
                <a:solidFill>
                  <a:srgbClr val="443728"/>
                </a:solidFill>
                <a:latin typeface="Crimson Pro Bold" pitchFamily="34" charset="0"/>
                <a:ea typeface="Crimson Pro Bold" pitchFamily="34" charset="-122"/>
                <a:cs typeface="Crimson Pro Bold" pitchFamily="34" charset="-120"/>
              </a:rPr>
              <a:t>L’IA pour un </a:t>
            </a:r>
            <a:r>
              <a:rPr lang="en-US" sz="3950" b="1" dirty="0" err="1">
                <a:solidFill>
                  <a:srgbClr val="443728"/>
                </a:solidFill>
                <a:latin typeface="Crimson Pro Bold" pitchFamily="34" charset="0"/>
                <a:ea typeface="Crimson Pro Bold" pitchFamily="34" charset="-122"/>
                <a:cs typeface="Crimson Pro Bold" pitchFamily="34" charset="-120"/>
              </a:rPr>
              <a:t>strat</a:t>
            </a:r>
            <a:r>
              <a:rPr lang="fr-FR" sz="3950" b="1" dirty="0" err="1">
                <a:solidFill>
                  <a:srgbClr val="443728"/>
                </a:solidFill>
                <a:latin typeface="Crimson Pro Bold" pitchFamily="34" charset="0"/>
                <a:ea typeface="Crimson Pro Bold" pitchFamily="34" charset="-122"/>
                <a:cs typeface="Crimson Pro Bold" pitchFamily="34" charset="-120"/>
              </a:rPr>
              <a:t>ége</a:t>
            </a:r>
            <a:r>
              <a:rPr lang="fr-FR" sz="3950" b="1" dirty="0">
                <a:solidFill>
                  <a:srgbClr val="443728"/>
                </a:solidFill>
                <a:latin typeface="Crimson Pro Bold" pitchFamily="34" charset="0"/>
                <a:ea typeface="Crimson Pro Bold" pitchFamily="34" charset="-122"/>
                <a:cs typeface="Crimson Pro Bold" pitchFamily="34" charset="-120"/>
              </a:rPr>
              <a:t> en </a:t>
            </a:r>
            <a:r>
              <a:rPr lang="en-US" sz="3950" b="1" dirty="0">
                <a:solidFill>
                  <a:srgbClr val="443728"/>
                </a:solidFill>
                <a:latin typeface="Crimson Pro Bold" pitchFamily="34" charset="0"/>
                <a:ea typeface="Crimson Pro Bold" pitchFamily="34" charset="-122"/>
                <a:cs typeface="Crimson Pro Bold" pitchFamily="34" charset="-120"/>
              </a:rPr>
              <a:t>m</a:t>
            </a:r>
            <a:r>
              <a:rPr lang="fr-FR" sz="3950" b="1" dirty="0" err="1">
                <a:solidFill>
                  <a:srgbClr val="443728"/>
                </a:solidFill>
                <a:latin typeface="Crimson Pro Bold" pitchFamily="34" charset="0"/>
                <a:ea typeface="Crimson Pro Bold" pitchFamily="34" charset="-122"/>
                <a:cs typeface="Crimson Pro Bold" pitchFamily="34" charset="-120"/>
              </a:rPr>
              <a:t>édias</a:t>
            </a:r>
            <a:r>
              <a:rPr lang="fr-FR" sz="3950" b="1" dirty="0">
                <a:solidFill>
                  <a:srgbClr val="443728"/>
                </a:solidFill>
                <a:latin typeface="Crimson Pro Bold" pitchFamily="34" charset="0"/>
                <a:ea typeface="Crimson Pro Bold" pitchFamily="34" charset="-122"/>
                <a:cs typeface="Crimson Pro Bold" pitchFamily="34" charset="-120"/>
              </a:rPr>
              <a:t> sociaux</a:t>
            </a:r>
            <a:endParaRPr lang="en-US" sz="3950" dirty="0"/>
          </a:p>
        </p:txBody>
      </p:sp>
    </p:spTree>
    <p:extLst>
      <p:ext uri="{BB962C8B-B14F-4D97-AF65-F5344CB8AC3E}">
        <p14:creationId xmlns:p14="http://schemas.microsoft.com/office/powerpoint/2010/main" val="1215336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744A0-8232-F987-99FB-9455D6C3B05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CBB6714-3E1C-0F54-793C-DB9DDA541177}"/>
              </a:ext>
            </a:extLst>
          </p:cNvPr>
          <p:cNvSpPr/>
          <p:nvPr/>
        </p:nvSpPr>
        <p:spPr>
          <a:xfrm>
            <a:off x="707350" y="771287"/>
            <a:ext cx="7217688" cy="631627"/>
          </a:xfrm>
          <a:prstGeom prst="rect">
            <a:avLst/>
          </a:prstGeom>
          <a:noFill/>
          <a:ln/>
        </p:spPr>
        <p:txBody>
          <a:bodyPr wrap="none" lIns="0" tIns="0" rIns="0" bIns="0" rtlCol="0" anchor="t"/>
          <a:lstStyle/>
          <a:p>
            <a:pPr marL="0" indent="0">
              <a:lnSpc>
                <a:spcPts val="4950"/>
              </a:lnSpc>
              <a:buNone/>
            </a:pPr>
            <a:r>
              <a:rPr lang="en-US" sz="3950" b="1" dirty="0">
                <a:solidFill>
                  <a:srgbClr val="443728"/>
                </a:solidFill>
                <a:latin typeface="Crimson Pro Bold" pitchFamily="34" charset="0"/>
                <a:ea typeface="Crimson Pro Bold" pitchFamily="34" charset="-122"/>
                <a:cs typeface="Crimson Pro Bold" pitchFamily="34" charset="-120"/>
              </a:rPr>
              <a:t>L'IA dans les médias traditionnels</a:t>
            </a:r>
            <a:endParaRPr lang="en-US" sz="3950" dirty="0"/>
          </a:p>
        </p:txBody>
      </p:sp>
      <p:sp>
        <p:nvSpPr>
          <p:cNvPr id="3" name="Text 1">
            <a:extLst>
              <a:ext uri="{FF2B5EF4-FFF2-40B4-BE49-F238E27FC236}">
                <a16:creationId xmlns:a16="http://schemas.microsoft.com/office/drawing/2014/main" id="{468AC39B-9D39-4442-48AE-1A6763ECB679}"/>
              </a:ext>
            </a:extLst>
          </p:cNvPr>
          <p:cNvSpPr/>
          <p:nvPr/>
        </p:nvSpPr>
        <p:spPr>
          <a:xfrm>
            <a:off x="707350" y="1908096"/>
            <a:ext cx="3536990" cy="315754"/>
          </a:xfrm>
          <a:prstGeom prst="rect">
            <a:avLst/>
          </a:prstGeom>
          <a:noFill/>
          <a:ln/>
        </p:spPr>
        <p:txBody>
          <a:bodyPr wrap="none" lIns="0" tIns="0" rIns="0" bIns="0" rtlCol="0" anchor="t"/>
          <a:lstStyle/>
          <a:p>
            <a:pPr marL="0" indent="0">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Création de contenu automatisée</a:t>
            </a:r>
            <a:endParaRPr lang="en-US" sz="1950" dirty="0"/>
          </a:p>
        </p:txBody>
      </p:sp>
      <p:sp>
        <p:nvSpPr>
          <p:cNvPr id="4" name="Text 2">
            <a:extLst>
              <a:ext uri="{FF2B5EF4-FFF2-40B4-BE49-F238E27FC236}">
                <a16:creationId xmlns:a16="http://schemas.microsoft.com/office/drawing/2014/main" id="{70DE199C-2959-B415-0AEB-72298F2BB624}"/>
              </a:ext>
            </a:extLst>
          </p:cNvPr>
          <p:cNvSpPr/>
          <p:nvPr/>
        </p:nvSpPr>
        <p:spPr>
          <a:xfrm>
            <a:off x="707350" y="2425898"/>
            <a:ext cx="4076105" cy="4850606"/>
          </a:xfrm>
          <a:prstGeom prst="rect">
            <a:avLst/>
          </a:prstGeom>
          <a:noFill/>
          <a:ln/>
        </p:spPr>
        <p:txBody>
          <a:bodyPr wrap="square" lIns="0" tIns="0" rIns="0" bIns="0" rtlCol="0" anchor="t"/>
          <a:lstStyle/>
          <a:p>
            <a:pPr marL="0" indent="0">
              <a:lnSpc>
                <a:spcPts val="2500"/>
              </a:lnSpc>
              <a:buNone/>
            </a:pPr>
            <a:r>
              <a:rPr lang="en-US" sz="1550" dirty="0">
                <a:solidFill>
                  <a:srgbClr val="443728"/>
                </a:solidFill>
                <a:latin typeface="Open Sans" pitchFamily="34" charset="0"/>
                <a:ea typeface="Open Sans" pitchFamily="34" charset="-122"/>
                <a:cs typeface="Open Sans" pitchFamily="34" charset="-120"/>
              </a:rPr>
              <a:t>L'IA automatise les tâches de reporting de routine, permettant la génération rapide d'articles basés sur les données. Des outils comme Reuters' News Tracer analysent les réseaux sociaux et d'autres sources de données pour identifier les dernières nouvelles en temps réel. Les outils de Bloomberg Cyborg et d'AP Wordsmith génèrent des milliers de résumés de résultats ou de mises à jour sportives par mois, multipliant la production de manière exponentielle. L'IA rédige des résumés de matchs immédiatement après les jeux en intégrant les statistiques et les données des joueurs.</a:t>
            </a:r>
            <a:endParaRPr lang="en-US" sz="1550" dirty="0"/>
          </a:p>
        </p:txBody>
      </p:sp>
      <p:sp>
        <p:nvSpPr>
          <p:cNvPr id="5" name="Text 3">
            <a:extLst>
              <a:ext uri="{FF2B5EF4-FFF2-40B4-BE49-F238E27FC236}">
                <a16:creationId xmlns:a16="http://schemas.microsoft.com/office/drawing/2014/main" id="{BACF5DDF-715A-0E00-43F8-C43F7D8DBDED}"/>
              </a:ext>
            </a:extLst>
          </p:cNvPr>
          <p:cNvSpPr/>
          <p:nvPr/>
        </p:nvSpPr>
        <p:spPr>
          <a:xfrm>
            <a:off x="5283994" y="1908096"/>
            <a:ext cx="2973705" cy="315754"/>
          </a:xfrm>
          <a:prstGeom prst="rect">
            <a:avLst/>
          </a:prstGeom>
          <a:noFill/>
          <a:ln/>
        </p:spPr>
        <p:txBody>
          <a:bodyPr wrap="none" lIns="0" tIns="0" rIns="0" bIns="0" rtlCol="0" anchor="t"/>
          <a:lstStyle/>
          <a:p>
            <a:pPr marL="0" indent="0">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Journalisme d'investigation</a:t>
            </a:r>
            <a:endParaRPr lang="en-US" sz="1950" dirty="0"/>
          </a:p>
        </p:txBody>
      </p:sp>
      <p:sp>
        <p:nvSpPr>
          <p:cNvPr id="6" name="Text 4">
            <a:extLst>
              <a:ext uri="{FF2B5EF4-FFF2-40B4-BE49-F238E27FC236}">
                <a16:creationId xmlns:a16="http://schemas.microsoft.com/office/drawing/2014/main" id="{1319F476-476C-EC8A-FCF2-1D931D21860D}"/>
              </a:ext>
            </a:extLst>
          </p:cNvPr>
          <p:cNvSpPr/>
          <p:nvPr/>
        </p:nvSpPr>
        <p:spPr>
          <a:xfrm>
            <a:off x="5283994" y="2425898"/>
            <a:ext cx="4076105" cy="3557111"/>
          </a:xfrm>
          <a:prstGeom prst="rect">
            <a:avLst/>
          </a:prstGeom>
          <a:noFill/>
          <a:ln/>
        </p:spPr>
        <p:txBody>
          <a:bodyPr wrap="square" lIns="0" tIns="0" rIns="0" bIns="0" rtlCol="0" anchor="t"/>
          <a:lstStyle/>
          <a:p>
            <a:pPr marL="0" indent="0">
              <a:lnSpc>
                <a:spcPts val="2500"/>
              </a:lnSpc>
              <a:buNone/>
            </a:pPr>
            <a:r>
              <a:rPr lang="en-US" sz="1550" dirty="0">
                <a:solidFill>
                  <a:srgbClr val="443728"/>
                </a:solidFill>
                <a:latin typeface="Open Sans" pitchFamily="34" charset="0"/>
                <a:ea typeface="Open Sans" pitchFamily="34" charset="-122"/>
                <a:cs typeface="Open Sans" pitchFamily="34" charset="-120"/>
              </a:rPr>
              <a:t>L'IA améliore le journalisme d'investigation en traitant de grands ensembles de données. Des outils révèlent des tendances dans les documents divulgués, les dossiers publics et les réseaux sociaux. Des plateformes comme Full Fact détectent la désinformation en temps réel, garantissant l'intégrité journalistique. L'IA convertit les entretiens en texte et résume les longs rapports, économisant un temps considérable.</a:t>
            </a:r>
            <a:endParaRPr lang="en-US" sz="1550" dirty="0"/>
          </a:p>
        </p:txBody>
      </p:sp>
      <p:sp>
        <p:nvSpPr>
          <p:cNvPr id="7" name="Text 5">
            <a:extLst>
              <a:ext uri="{FF2B5EF4-FFF2-40B4-BE49-F238E27FC236}">
                <a16:creationId xmlns:a16="http://schemas.microsoft.com/office/drawing/2014/main" id="{0C26AD27-A5CE-AC70-408F-FA52912FC27A}"/>
              </a:ext>
            </a:extLst>
          </p:cNvPr>
          <p:cNvSpPr/>
          <p:nvPr/>
        </p:nvSpPr>
        <p:spPr>
          <a:xfrm>
            <a:off x="9860637" y="1908096"/>
            <a:ext cx="2526387" cy="315754"/>
          </a:xfrm>
          <a:prstGeom prst="rect">
            <a:avLst/>
          </a:prstGeom>
          <a:noFill/>
          <a:ln/>
        </p:spPr>
        <p:txBody>
          <a:bodyPr wrap="none" lIns="0" tIns="0" rIns="0" bIns="0" rtlCol="0" anchor="t"/>
          <a:lstStyle/>
          <a:p>
            <a:pPr marL="0" indent="0">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Personnalisation</a:t>
            </a:r>
            <a:endParaRPr lang="en-US" sz="1950" dirty="0"/>
          </a:p>
        </p:txBody>
      </p:sp>
      <p:sp>
        <p:nvSpPr>
          <p:cNvPr id="8" name="Text 6">
            <a:extLst>
              <a:ext uri="{FF2B5EF4-FFF2-40B4-BE49-F238E27FC236}">
                <a16:creationId xmlns:a16="http://schemas.microsoft.com/office/drawing/2014/main" id="{EBB390B4-56F6-C04F-B4E8-C6B18CDADB71}"/>
              </a:ext>
            </a:extLst>
          </p:cNvPr>
          <p:cNvSpPr/>
          <p:nvPr/>
        </p:nvSpPr>
        <p:spPr>
          <a:xfrm>
            <a:off x="9860637" y="2425898"/>
            <a:ext cx="4076105" cy="2586990"/>
          </a:xfrm>
          <a:prstGeom prst="rect">
            <a:avLst/>
          </a:prstGeom>
          <a:noFill/>
          <a:ln/>
        </p:spPr>
        <p:txBody>
          <a:bodyPr wrap="square" lIns="0" tIns="0" rIns="0" bIns="0" rtlCol="0" anchor="t"/>
          <a:lstStyle/>
          <a:p>
            <a:pPr marL="0" indent="0">
              <a:lnSpc>
                <a:spcPts val="2500"/>
              </a:lnSpc>
              <a:buNone/>
            </a:pPr>
            <a:r>
              <a:rPr lang="en-US" sz="1550" dirty="0">
                <a:solidFill>
                  <a:srgbClr val="443728"/>
                </a:solidFill>
                <a:latin typeface="Open Sans" pitchFamily="34" charset="0"/>
                <a:ea typeface="Open Sans" pitchFamily="34" charset="-122"/>
                <a:cs typeface="Open Sans" pitchFamily="34" charset="-120"/>
              </a:rPr>
              <a:t>L'IA adapte le contenu des informations aux préférences individuelles. Des plateformes comme Google News personnalisent les flux d'informations en fonction du comportement de l'utilisateur. L'IA génère des résumés audio pour les podcasts ou les assistants vocaux, améliorant l'accessibilité.</a:t>
            </a:r>
            <a:endParaRPr lang="en-US" sz="1550" dirty="0"/>
          </a:p>
        </p:txBody>
      </p:sp>
      <p:sp>
        <p:nvSpPr>
          <p:cNvPr id="9" name="Rectangle 8">
            <a:extLst>
              <a:ext uri="{FF2B5EF4-FFF2-40B4-BE49-F238E27FC236}">
                <a16:creationId xmlns:a16="http://schemas.microsoft.com/office/drawing/2014/main" id="{8E369786-A1EF-6B2F-6C5C-949508F26E50}"/>
              </a:ext>
            </a:extLst>
          </p:cNvPr>
          <p:cNvSpPr/>
          <p:nvPr/>
        </p:nvSpPr>
        <p:spPr>
          <a:xfrm>
            <a:off x="12745844" y="7672039"/>
            <a:ext cx="1784195" cy="468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680204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128</TotalTime>
  <Words>2205</Words>
  <Application>Microsoft Office PowerPoint</Application>
  <PresentationFormat>Custom</PresentationFormat>
  <Paragraphs>217</Paragraphs>
  <Slides>30</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Open Sans</vt:lpstr>
      <vt:lpstr>Arial</vt:lpstr>
      <vt:lpstr>Calibri</vt:lpstr>
      <vt:lpstr>Crimson Pro Bold</vt:lpstr>
      <vt:lpstr>Office Theme</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RAG : Retrieval Augmented Generation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Ahmed REBAI</cp:lastModifiedBy>
  <cp:revision>18</cp:revision>
  <dcterms:created xsi:type="dcterms:W3CDTF">2025-02-25T14:13:41Z</dcterms:created>
  <dcterms:modified xsi:type="dcterms:W3CDTF">2025-02-26T09:53:51Z</dcterms:modified>
</cp:coreProperties>
</file>